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28" r:id="rId2"/>
    <p:sldId id="322" r:id="rId3"/>
    <p:sldId id="310" r:id="rId4"/>
    <p:sldId id="326" r:id="rId5"/>
    <p:sldId id="290" r:id="rId6"/>
    <p:sldId id="313" r:id="rId7"/>
    <p:sldId id="292" r:id="rId8"/>
    <p:sldId id="295" r:id="rId9"/>
    <p:sldId id="332" r:id="rId10"/>
    <p:sldId id="333" r:id="rId11"/>
    <p:sldId id="335" r:id="rId12"/>
    <p:sldId id="336" r:id="rId13"/>
    <p:sldId id="337" r:id="rId14"/>
    <p:sldId id="338" r:id="rId15"/>
    <p:sldId id="339" r:id="rId16"/>
    <p:sldId id="340" r:id="rId17"/>
    <p:sldId id="359" r:id="rId18"/>
    <p:sldId id="360" r:id="rId19"/>
    <p:sldId id="361" r:id="rId20"/>
    <p:sldId id="341" r:id="rId21"/>
    <p:sldId id="348" r:id="rId22"/>
    <p:sldId id="343" r:id="rId23"/>
    <p:sldId id="344" r:id="rId24"/>
    <p:sldId id="345" r:id="rId25"/>
    <p:sldId id="346" r:id="rId26"/>
    <p:sldId id="347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62" r:id="rId35"/>
    <p:sldId id="363" r:id="rId36"/>
    <p:sldId id="365" r:id="rId37"/>
    <p:sldId id="364" r:id="rId38"/>
    <p:sldId id="366" r:id="rId39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21" userDrawn="1">
          <p15:clr>
            <a:srgbClr val="A4A3A4"/>
          </p15:clr>
        </p15:guide>
        <p15:guide id="2" pos="39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6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2"/>
    <a:srgbClr val="000076"/>
    <a:srgbClr val="00007D"/>
    <a:srgbClr val="000096"/>
    <a:srgbClr val="000078"/>
    <a:srgbClr val="825A00"/>
    <a:srgbClr val="9C3100"/>
    <a:srgbClr val="000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89115" autoAdjust="0"/>
  </p:normalViewPr>
  <p:slideViewPr>
    <p:cSldViewPr showGuides="1">
      <p:cViewPr varScale="1">
        <p:scale>
          <a:sx n="100" d="100"/>
          <a:sy n="100" d="100"/>
        </p:scale>
        <p:origin x="732" y="84"/>
      </p:cViewPr>
      <p:guideLst>
        <p:guide orient="horz" pos="2221"/>
        <p:guide pos="3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2" d="100"/>
          <a:sy n="92" d="100"/>
        </p:scale>
        <p:origin x="3546" y="102"/>
      </p:cViewPr>
      <p:guideLst>
        <p:guide orient="horz" pos="296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4ED9FB-D217-432F-AB99-D345AD84E7BC}" type="datetimeFigureOut">
              <a:rPr lang="ru-RU"/>
              <a:t>12.03.2026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C9407C14-F41F-4312-B805-ABDA501C2F32}" type="slidenum">
              <a:rPr lang="ru-RU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8738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1D815D-795C-4413-8A76-90BE01159F3E}" type="datetimeFigureOut">
              <a:rPr lang="ru-RU"/>
              <a:t>12.03.2026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6A8790A7-9500-43D4-B3D7-051A9DCF3BB7}" type="slidenum">
              <a:rPr lang="ru-RU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355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9B1DE55-9276-4C4E-8D31-DF82056287AB}" type="slidenum">
              <a:rPr lang="ru-RU" smtClean="0"/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7203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790A7-9500-43D4-B3D7-051A9DCF3BB7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273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790A7-9500-43D4-B3D7-051A9DCF3BB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0222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790A7-9500-43D4-B3D7-051A9DCF3BB7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307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790A7-9500-43D4-B3D7-051A9DCF3BB7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584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790A7-9500-43D4-B3D7-051A9DCF3BB7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720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790A7-9500-43D4-B3D7-051A9DCF3BB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392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8790A7-9500-43D4-B3D7-051A9DCF3BB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72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3" y="109509"/>
            <a:ext cx="3024336" cy="5964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6" y="1690688"/>
            <a:ext cx="12225551" cy="334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3140968"/>
            <a:ext cx="3717032" cy="3717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115765"/>
            <a:ext cx="3467521" cy="485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 txBox="1"/>
          <p:nvPr userDrawn="1"/>
        </p:nvSpPr>
        <p:spPr bwMode="auto">
          <a:xfrm>
            <a:off x="2639616" y="696209"/>
            <a:ext cx="7010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7780" rIns="0" bIns="0" numCol="1" anchor="ctr" anchorCtr="0" compatLnSpc="1">
            <a:sp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algn="ctr" eaLnBrk="1" hangingPunct="1">
              <a:lnSpc>
                <a:spcPct val="100000"/>
              </a:lnSpc>
              <a:spcBef>
                <a:spcPts val="140"/>
              </a:spcBef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«Неосистемы Северо-Запад ЛТД»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3"/>
          <p:cNvSpPr/>
          <p:nvPr userDrawn="1"/>
        </p:nvSpPr>
        <p:spPr bwMode="auto">
          <a:xfrm>
            <a:off x="6096000" y="365125"/>
            <a:ext cx="6096000" cy="255588"/>
          </a:xfrm>
          <a:custGeom>
            <a:avLst/>
            <a:gdLst>
              <a:gd name="T0" fmla="*/ 0 w 7637144"/>
              <a:gd name="T1" fmla="*/ 6456 h 533400"/>
              <a:gd name="T2" fmla="*/ 0 w 7637144"/>
              <a:gd name="T3" fmla="*/ 0 h 533400"/>
              <a:gd name="T4" fmla="*/ 351534 w 7637144"/>
              <a:gd name="T5" fmla="*/ 0 h 533400"/>
              <a:gd name="T6" fmla="*/ 351534 w 7637144"/>
              <a:gd name="T7" fmla="*/ 6456 h 533400"/>
              <a:gd name="T8" fmla="*/ 0 w 7637144"/>
              <a:gd name="T9" fmla="*/ 6456 h 533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37144" h="533400">
                <a:moveTo>
                  <a:pt x="0" y="533400"/>
                </a:moveTo>
                <a:lnTo>
                  <a:pt x="0" y="0"/>
                </a:lnTo>
                <a:lnTo>
                  <a:pt x="7636886" y="0"/>
                </a:lnTo>
                <a:lnTo>
                  <a:pt x="7636886" y="533400"/>
                </a:lnTo>
                <a:lnTo>
                  <a:pt x="0" y="5334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lIns="0" tIns="0" rIns="0" bIns="0"/>
          <a:lstStyle/>
          <a:p>
            <a:endParaRPr lang="ru-RU" dirty="0"/>
          </a:p>
        </p:txBody>
      </p:sp>
      <p:pic>
        <p:nvPicPr>
          <p:cNvPr id="11" name="Изображение 7" descr="Неосистемы"/>
          <p:cNvPicPr>
            <a:picLocks noChangeAspect="1"/>
          </p:cNvPicPr>
          <p:nvPr userDrawn="1"/>
        </p:nvPicPr>
        <p:blipFill>
          <a:blip r:embed="rId2"/>
          <a:srcRect r="81469"/>
          <a:stretch>
            <a:fillRect/>
          </a:stretch>
        </p:blipFill>
        <p:spPr>
          <a:xfrm>
            <a:off x="11136560" y="5707380"/>
            <a:ext cx="951230" cy="10140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642" y="4016052"/>
            <a:ext cx="672260" cy="6722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64" y="3501681"/>
            <a:ext cx="537956" cy="5379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450" y="4672796"/>
            <a:ext cx="1034584" cy="10345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840" y="3501008"/>
            <a:ext cx="3356319" cy="33563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5779149"/>
            <a:ext cx="1507003" cy="729389"/>
          </a:xfrm>
          <a:prstGeom prst="rect">
            <a:avLst/>
          </a:prstGeom>
        </p:spPr>
      </p:pic>
      <p:sp>
        <p:nvSpPr>
          <p:cNvPr id="14" name="object 5"/>
          <p:cNvSpPr txBox="1">
            <a:spLocks noChangeArrowheads="1"/>
          </p:cNvSpPr>
          <p:nvPr userDrawn="1"/>
        </p:nvSpPr>
        <p:spPr bwMode="auto">
          <a:xfrm>
            <a:off x="799664" y="1189461"/>
            <a:ext cx="7005955" cy="2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143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kumimoji="1"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185001</a:t>
            </a:r>
            <a:r>
              <a:rPr kumimoji="1"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Республика Карелия, </a:t>
            </a:r>
            <a:endParaRPr kumimoji="1"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kumimoji="1"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г. Петрозаводск, 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kumimoji="1"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просп. Первомайский, д. 54</a:t>
            </a:r>
            <a:endParaRPr kumimoji="1"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2" charset="2"/>
              <a:buNone/>
            </a:pPr>
            <a:endParaRPr kumimoji="1"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kumimoji="1"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Телефон: 8</a:t>
            </a:r>
            <a:r>
              <a:rPr kumimoji="1"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(814-2) 67-21-20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kumimoji="1"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kumimoji="1"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promo@neosystems.ru</a:t>
            </a:r>
            <a:endParaRPr kumimoji="1"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2" charset="2"/>
              <a:buNone/>
            </a:pPr>
            <a:endParaRPr kumimoji="1"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kumimoji="1" lang="en-US" sz="1800" dirty="0" err="1" smtClean="0">
                <a:sym typeface="+mn-ea"/>
              </a:rPr>
              <a:t>Сайт</a:t>
            </a:r>
            <a:r>
              <a:rPr kumimoji="1" lang="en-US" sz="1800" dirty="0" smtClean="0">
                <a:sym typeface="+mn-ea"/>
              </a:rPr>
              <a:t> </a:t>
            </a:r>
            <a:r>
              <a:rPr kumimoji="1" lang="en-US" sz="1800" dirty="0">
                <a:sym typeface="+mn-ea"/>
              </a:rPr>
              <a:t>Леспром: </a:t>
            </a:r>
            <a:r>
              <a:rPr kumimoji="1" lang="en-US" sz="1800" dirty="0" smtClean="0">
                <a:sym typeface="+mn-ea"/>
              </a:rPr>
              <a:t>www.lesprom.neosystems.ru</a:t>
            </a:r>
            <a:endParaRPr kumimoji="1"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881401"/>
            <a:ext cx="2376264" cy="23762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0" y="5877272"/>
            <a:ext cx="1066288" cy="5331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63" y="5213828"/>
            <a:ext cx="1104835" cy="4898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27" y="4968369"/>
            <a:ext cx="1307637" cy="9807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66" y="4210894"/>
            <a:ext cx="665678" cy="66567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57" y="4091626"/>
            <a:ext cx="949845" cy="8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86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9881" y="212168"/>
            <a:ext cx="3932237" cy="572616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04112" y="1290272"/>
            <a:ext cx="4611316" cy="417693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000897"/>
            <a:ext cx="5904284" cy="48680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7090B-9583-4C99-B58F-C336D572F16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object 3"/>
          <p:cNvSpPr/>
          <p:nvPr userDrawn="1"/>
        </p:nvSpPr>
        <p:spPr bwMode="auto">
          <a:xfrm>
            <a:off x="3240618" y="0"/>
            <a:ext cx="5736167" cy="185738"/>
          </a:xfrm>
          <a:custGeom>
            <a:avLst/>
            <a:gdLst>
              <a:gd name="T0" fmla="*/ 0 w 7639050"/>
              <a:gd name="T1" fmla="*/ 0 h 532765"/>
              <a:gd name="T2" fmla="*/ 243725 w 7639050"/>
              <a:gd name="T3" fmla="*/ 0 h 532765"/>
              <a:gd name="T4" fmla="*/ 243725 w 7639050"/>
              <a:gd name="T5" fmla="*/ 956 h 532765"/>
              <a:gd name="T6" fmla="*/ 0 w 7639050"/>
              <a:gd name="T7" fmla="*/ 956 h 532765"/>
              <a:gd name="T8" fmla="*/ 0 w 7639050"/>
              <a:gd name="T9" fmla="*/ 0 h 5327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39050" h="532765">
                <a:moveTo>
                  <a:pt x="0" y="0"/>
                </a:moveTo>
                <a:lnTo>
                  <a:pt x="7639049" y="0"/>
                </a:lnTo>
                <a:lnTo>
                  <a:pt x="7639049" y="532403"/>
                </a:lnTo>
                <a:lnTo>
                  <a:pt x="0" y="532403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lIns="0" tIns="0" rIns="0" bIns="0"/>
          <a:lstStyle/>
          <a:p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9" name="object 3"/>
          <p:cNvSpPr/>
          <p:nvPr userDrawn="1"/>
        </p:nvSpPr>
        <p:spPr bwMode="auto">
          <a:xfrm>
            <a:off x="3240618" y="6669088"/>
            <a:ext cx="5736167" cy="188912"/>
          </a:xfrm>
          <a:custGeom>
            <a:avLst/>
            <a:gdLst>
              <a:gd name="T0" fmla="*/ 0 w 7639050"/>
              <a:gd name="T1" fmla="*/ 0 h 532765"/>
              <a:gd name="T2" fmla="*/ 243725 w 7639050"/>
              <a:gd name="T3" fmla="*/ 0 h 532765"/>
              <a:gd name="T4" fmla="*/ 243725 w 7639050"/>
              <a:gd name="T5" fmla="*/ 1058 h 532765"/>
              <a:gd name="T6" fmla="*/ 0 w 7639050"/>
              <a:gd name="T7" fmla="*/ 1058 h 532765"/>
              <a:gd name="T8" fmla="*/ 0 w 7639050"/>
              <a:gd name="T9" fmla="*/ 0 h 5327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39050" h="532765">
                <a:moveTo>
                  <a:pt x="0" y="0"/>
                </a:moveTo>
                <a:lnTo>
                  <a:pt x="7639049" y="0"/>
                </a:lnTo>
                <a:lnTo>
                  <a:pt x="7639049" y="532403"/>
                </a:lnTo>
                <a:lnTo>
                  <a:pt x="0" y="532403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lIns="0" tIns="0" rIns="0" bIns="0"/>
          <a:lstStyle/>
          <a:p>
            <a:endParaRPr lang="ru-RU" dirty="0"/>
          </a:p>
        </p:txBody>
      </p:sp>
      <p:pic>
        <p:nvPicPr>
          <p:cNvPr id="10" name="Изображение 7" descr="Неосистемы"/>
          <p:cNvPicPr>
            <a:picLocks noChangeAspect="1"/>
          </p:cNvPicPr>
          <p:nvPr userDrawn="1"/>
        </p:nvPicPr>
        <p:blipFill>
          <a:blip r:embed="rId2"/>
          <a:srcRect r="81469"/>
          <a:stretch>
            <a:fillRect/>
          </a:stretch>
        </p:blipFill>
        <p:spPr>
          <a:xfrm>
            <a:off x="11424592" y="129684"/>
            <a:ext cx="663198" cy="70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495"/>
            <a:ext cx="10515600" cy="75961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5DC5F5-1744-4800-BE05-1379E776C7E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object 2"/>
          <p:cNvSpPr/>
          <p:nvPr userDrawn="1"/>
        </p:nvSpPr>
        <p:spPr bwMode="auto">
          <a:xfrm rot="16200000">
            <a:off x="6019900" y="-909414"/>
            <a:ext cx="152200" cy="3500438"/>
          </a:xfrm>
          <a:custGeom>
            <a:avLst/>
            <a:gdLst>
              <a:gd name="T0" fmla="*/ 0 w 533400"/>
              <a:gd name="T1" fmla="*/ 0 h 5200650"/>
              <a:gd name="T2" fmla="*/ 1484 w 533400"/>
              <a:gd name="T3" fmla="*/ 0 h 5200650"/>
              <a:gd name="T4" fmla="*/ 1484 w 533400"/>
              <a:gd name="T5" fmla="*/ 483555 h 5200650"/>
              <a:gd name="T6" fmla="*/ 0 w 533400"/>
              <a:gd name="T7" fmla="*/ 483555 h 5200650"/>
              <a:gd name="T8" fmla="*/ 0 w 533400"/>
              <a:gd name="T9" fmla="*/ 0 h 5200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3400" h="5200650">
                <a:moveTo>
                  <a:pt x="0" y="0"/>
                </a:moveTo>
                <a:lnTo>
                  <a:pt x="533400" y="0"/>
                </a:lnTo>
                <a:lnTo>
                  <a:pt x="533400" y="5200649"/>
                </a:lnTo>
                <a:lnTo>
                  <a:pt x="0" y="5200649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lIns="0" tIns="0" rIns="0" bIns="0"/>
          <a:lstStyle/>
          <a:p>
            <a:endParaRPr lang="ru-RU" dirty="0"/>
          </a:p>
        </p:txBody>
      </p:sp>
      <p:pic>
        <p:nvPicPr>
          <p:cNvPr id="9" name="Изображение 7" descr="Неосистемы"/>
          <p:cNvPicPr>
            <a:picLocks noChangeAspect="1"/>
          </p:cNvPicPr>
          <p:nvPr userDrawn="1"/>
        </p:nvPicPr>
        <p:blipFill>
          <a:blip r:embed="rId2"/>
          <a:srcRect r="81469"/>
          <a:stretch>
            <a:fillRect/>
          </a:stretch>
        </p:blipFill>
        <p:spPr>
          <a:xfrm>
            <a:off x="11424592" y="129684"/>
            <a:ext cx="663198" cy="70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687611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5DC5F5-1744-4800-BE05-1379E776C7E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object 2"/>
          <p:cNvSpPr/>
          <p:nvPr userDrawn="1"/>
        </p:nvSpPr>
        <p:spPr bwMode="auto">
          <a:xfrm>
            <a:off x="11087100" y="17887"/>
            <a:ext cx="266700" cy="3500438"/>
          </a:xfrm>
          <a:custGeom>
            <a:avLst/>
            <a:gdLst>
              <a:gd name="T0" fmla="*/ 0 w 533400"/>
              <a:gd name="T1" fmla="*/ 0 h 5200650"/>
              <a:gd name="T2" fmla="*/ 1484 w 533400"/>
              <a:gd name="T3" fmla="*/ 0 h 5200650"/>
              <a:gd name="T4" fmla="*/ 1484 w 533400"/>
              <a:gd name="T5" fmla="*/ 483555 h 5200650"/>
              <a:gd name="T6" fmla="*/ 0 w 533400"/>
              <a:gd name="T7" fmla="*/ 483555 h 5200650"/>
              <a:gd name="T8" fmla="*/ 0 w 533400"/>
              <a:gd name="T9" fmla="*/ 0 h 5200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3400" h="5200650">
                <a:moveTo>
                  <a:pt x="0" y="0"/>
                </a:moveTo>
                <a:lnTo>
                  <a:pt x="533400" y="0"/>
                </a:lnTo>
                <a:lnTo>
                  <a:pt x="533400" y="5200649"/>
                </a:lnTo>
                <a:lnTo>
                  <a:pt x="0" y="5200649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000897"/>
            <a:ext cx="5904284" cy="48680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04112" y="1290272"/>
            <a:ext cx="3672408" cy="417693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 userDrawn="1"/>
        </p:nvSpPr>
        <p:spPr>
          <a:xfrm>
            <a:off x="4205818" y="188913"/>
            <a:ext cx="3780367" cy="508473"/>
          </a:xfrm>
          <a:prstGeom prst="rect">
            <a:avLst/>
          </a:prstGeom>
        </p:spPr>
        <p:txBody>
          <a:bodyPr lIns="0" tIns="1587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25"/>
              </a:spcBef>
            </a:pPr>
            <a:r>
              <a:rPr lang="ru-RU" sz="3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статусы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C4CB44A5-E893-4D2F-B8A8-1F3B1525CCB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9" name="object 3"/>
          <p:cNvSpPr/>
          <p:nvPr userDrawn="1"/>
        </p:nvSpPr>
        <p:spPr bwMode="auto">
          <a:xfrm>
            <a:off x="2256367" y="11113"/>
            <a:ext cx="7679267" cy="177800"/>
          </a:xfrm>
          <a:custGeom>
            <a:avLst/>
            <a:gdLst>
              <a:gd name="T0" fmla="*/ 0 w 7639050"/>
              <a:gd name="T1" fmla="*/ 0 h 532765"/>
              <a:gd name="T2" fmla="*/ 1403103 w 7639050"/>
              <a:gd name="T3" fmla="*/ 0 h 532765"/>
              <a:gd name="T4" fmla="*/ 1403103 w 7639050"/>
              <a:gd name="T5" fmla="*/ 736 h 532765"/>
              <a:gd name="T6" fmla="*/ 0 w 7639050"/>
              <a:gd name="T7" fmla="*/ 736 h 532765"/>
              <a:gd name="T8" fmla="*/ 0 w 7639050"/>
              <a:gd name="T9" fmla="*/ 0 h 5327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39050" h="532765">
                <a:moveTo>
                  <a:pt x="0" y="0"/>
                </a:moveTo>
                <a:lnTo>
                  <a:pt x="7639049" y="0"/>
                </a:lnTo>
                <a:lnTo>
                  <a:pt x="7639049" y="532403"/>
                </a:lnTo>
                <a:lnTo>
                  <a:pt x="0" y="532403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lIns="0" tIns="0" rIns="0" bIns="0"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97" y="4776591"/>
            <a:ext cx="2906918" cy="9445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02" y="1655639"/>
            <a:ext cx="2765213" cy="11458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94" y="3100532"/>
            <a:ext cx="5565807" cy="107066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157" y="3125647"/>
            <a:ext cx="1807558" cy="10370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23" y="1639696"/>
            <a:ext cx="1837948" cy="10241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3172568"/>
            <a:ext cx="1676403" cy="9265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18" y="4768733"/>
            <a:ext cx="3370758" cy="1098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628800"/>
            <a:ext cx="2774098" cy="9144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1" y="4739630"/>
            <a:ext cx="2769119" cy="1025385"/>
          </a:xfrm>
          <a:prstGeom prst="rect">
            <a:avLst/>
          </a:prstGeom>
        </p:spPr>
      </p:pic>
      <p:pic>
        <p:nvPicPr>
          <p:cNvPr id="16" name="Изображение 7" descr="Неосистемы"/>
          <p:cNvPicPr>
            <a:picLocks noChangeAspect="1"/>
          </p:cNvPicPr>
          <p:nvPr userDrawn="1"/>
        </p:nvPicPr>
        <p:blipFill>
          <a:blip r:embed="rId11"/>
          <a:srcRect r="81469"/>
          <a:stretch>
            <a:fillRect/>
          </a:stretch>
        </p:blipFill>
        <p:spPr>
          <a:xfrm>
            <a:off x="11424592" y="129684"/>
            <a:ext cx="663198" cy="70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4005580"/>
            <a:ext cx="1847850" cy="2852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dirty="0"/>
          </a:p>
        </p:txBody>
      </p:sp>
      <p:sp>
        <p:nvSpPr>
          <p:cNvPr id="2" name="object 2"/>
          <p:cNvSpPr/>
          <p:nvPr userDrawn="1"/>
        </p:nvSpPr>
        <p:spPr bwMode="auto">
          <a:xfrm>
            <a:off x="1200151" y="0"/>
            <a:ext cx="266700" cy="3500438"/>
          </a:xfrm>
          <a:custGeom>
            <a:avLst/>
            <a:gdLst>
              <a:gd name="T0" fmla="*/ 0 w 533400"/>
              <a:gd name="T1" fmla="*/ 0 h 5200650"/>
              <a:gd name="T2" fmla="*/ 1484 w 533400"/>
              <a:gd name="T3" fmla="*/ 0 h 5200650"/>
              <a:gd name="T4" fmla="*/ 1484 w 533400"/>
              <a:gd name="T5" fmla="*/ 483555 h 5200650"/>
              <a:gd name="T6" fmla="*/ 0 w 533400"/>
              <a:gd name="T7" fmla="*/ 483555 h 5200650"/>
              <a:gd name="T8" fmla="*/ 0 w 533400"/>
              <a:gd name="T9" fmla="*/ 0 h 5200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3400" h="5200650">
                <a:moveTo>
                  <a:pt x="0" y="0"/>
                </a:moveTo>
                <a:lnTo>
                  <a:pt x="533400" y="0"/>
                </a:lnTo>
                <a:lnTo>
                  <a:pt x="533400" y="5200649"/>
                </a:lnTo>
                <a:lnTo>
                  <a:pt x="0" y="5200649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4" name="object 5"/>
          <p:cNvSpPr/>
          <p:nvPr/>
        </p:nvSpPr>
        <p:spPr bwMode="auto">
          <a:xfrm>
            <a:off x="6095578" y="4924425"/>
            <a:ext cx="1030817" cy="827088"/>
          </a:xfrm>
          <a:custGeom>
            <a:avLst/>
            <a:gdLst>
              <a:gd name="T0" fmla="*/ 630942 w 1362075"/>
              <a:gd name="T1" fmla="*/ 1360229 h 1362075"/>
              <a:gd name="T2" fmla="*/ 531816 w 1362075"/>
              <a:gd name="T3" fmla="*/ 1345526 h 1362075"/>
              <a:gd name="T4" fmla="*/ 435939 w 1362075"/>
              <a:gd name="T5" fmla="*/ 1316441 h 1362075"/>
              <a:gd name="T6" fmla="*/ 345349 w 1362075"/>
              <a:gd name="T7" fmla="*/ 1273596 h 1362075"/>
              <a:gd name="T8" fmla="*/ 262045 w 1362075"/>
              <a:gd name="T9" fmla="*/ 1217933 h 1362075"/>
              <a:gd name="T10" fmla="*/ 187794 w 1362075"/>
              <a:gd name="T11" fmla="*/ 1150637 h 1362075"/>
              <a:gd name="T12" fmla="*/ 124234 w 1362075"/>
              <a:gd name="T13" fmla="*/ 1073189 h 1362075"/>
              <a:gd name="T14" fmla="*/ 72715 w 1362075"/>
              <a:gd name="T15" fmla="*/ 987235 h 1362075"/>
              <a:gd name="T16" fmla="*/ 34374 w 1362075"/>
              <a:gd name="T17" fmla="*/ 894671 h 1362075"/>
              <a:gd name="T18" fmla="*/ 10025 w 1362075"/>
              <a:gd name="T19" fmla="*/ 797463 h 1362075"/>
              <a:gd name="T20" fmla="*/ 205 w 1362075"/>
              <a:gd name="T21" fmla="*/ 697756 h 1362075"/>
              <a:gd name="T22" fmla="*/ 205 w 1362075"/>
              <a:gd name="T23" fmla="*/ 664318 h 1362075"/>
              <a:gd name="T24" fmla="*/ 10025 w 1362075"/>
              <a:gd name="T25" fmla="*/ 564611 h 1362075"/>
              <a:gd name="T26" fmla="*/ 34374 w 1362075"/>
              <a:gd name="T27" fmla="*/ 467402 h 1362075"/>
              <a:gd name="T28" fmla="*/ 72715 w 1362075"/>
              <a:gd name="T29" fmla="*/ 374839 h 1362075"/>
              <a:gd name="T30" fmla="*/ 124234 w 1362075"/>
              <a:gd name="T31" fmla="*/ 288885 h 1362075"/>
              <a:gd name="T32" fmla="*/ 187794 w 1362075"/>
              <a:gd name="T33" fmla="*/ 211437 h 1362075"/>
              <a:gd name="T34" fmla="*/ 262045 w 1362075"/>
              <a:gd name="T35" fmla="*/ 144140 h 1362075"/>
              <a:gd name="T36" fmla="*/ 345349 w 1362075"/>
              <a:gd name="T37" fmla="*/ 88477 h 1362075"/>
              <a:gd name="T38" fmla="*/ 435939 w 1362075"/>
              <a:gd name="T39" fmla="*/ 45632 h 1362075"/>
              <a:gd name="T40" fmla="*/ 531816 w 1362075"/>
              <a:gd name="T41" fmla="*/ 16548 h 1362075"/>
              <a:gd name="T42" fmla="*/ 630942 w 1362075"/>
              <a:gd name="T43" fmla="*/ 1844 h 1362075"/>
              <a:gd name="T44" fmla="*/ 697756 w 1362075"/>
              <a:gd name="T45" fmla="*/ 204 h 1362075"/>
              <a:gd name="T46" fmla="*/ 797463 w 1362075"/>
              <a:gd name="T47" fmla="*/ 10025 h 1362075"/>
              <a:gd name="T48" fmla="*/ 894671 w 1362075"/>
              <a:gd name="T49" fmla="*/ 34374 h 1362075"/>
              <a:gd name="T50" fmla="*/ 987235 w 1362075"/>
              <a:gd name="T51" fmla="*/ 72715 h 1362075"/>
              <a:gd name="T52" fmla="*/ 1073189 w 1362075"/>
              <a:gd name="T53" fmla="*/ 124234 h 1362075"/>
              <a:gd name="T54" fmla="*/ 1150637 w 1362075"/>
              <a:gd name="T55" fmla="*/ 187794 h 1362075"/>
              <a:gd name="T56" fmla="*/ 1217933 w 1362075"/>
              <a:gd name="T57" fmla="*/ 262045 h 1362075"/>
              <a:gd name="T58" fmla="*/ 1273596 w 1362075"/>
              <a:gd name="T59" fmla="*/ 345349 h 1362075"/>
              <a:gd name="T60" fmla="*/ 1316441 w 1362075"/>
              <a:gd name="T61" fmla="*/ 435939 h 1362075"/>
              <a:gd name="T62" fmla="*/ 1345526 w 1362075"/>
              <a:gd name="T63" fmla="*/ 531816 h 1362075"/>
              <a:gd name="T64" fmla="*/ 1360229 w 1362075"/>
              <a:gd name="T65" fmla="*/ 630942 h 1362075"/>
              <a:gd name="T66" fmla="*/ 1361869 w 1362075"/>
              <a:gd name="T67" fmla="*/ 697756 h 1362075"/>
              <a:gd name="T68" fmla="*/ 1352049 w 1362075"/>
              <a:gd name="T69" fmla="*/ 797463 h 1362075"/>
              <a:gd name="T70" fmla="*/ 1327699 w 1362075"/>
              <a:gd name="T71" fmla="*/ 894671 h 1362075"/>
              <a:gd name="T72" fmla="*/ 1289359 w 1362075"/>
              <a:gd name="T73" fmla="*/ 987235 h 1362075"/>
              <a:gd name="T74" fmla="*/ 1237839 w 1362075"/>
              <a:gd name="T75" fmla="*/ 1073189 h 1362075"/>
              <a:gd name="T76" fmla="*/ 1174280 w 1362075"/>
              <a:gd name="T77" fmla="*/ 1150637 h 1362075"/>
              <a:gd name="T78" fmla="*/ 1100028 w 1362075"/>
              <a:gd name="T79" fmla="*/ 1217933 h 1362075"/>
              <a:gd name="T80" fmla="*/ 1016724 w 1362075"/>
              <a:gd name="T81" fmla="*/ 1273596 h 1362075"/>
              <a:gd name="T82" fmla="*/ 926135 w 1362075"/>
              <a:gd name="T83" fmla="*/ 1316441 h 1362075"/>
              <a:gd name="T84" fmla="*/ 830258 w 1362075"/>
              <a:gd name="T85" fmla="*/ 1345526 h 1362075"/>
              <a:gd name="T86" fmla="*/ 731132 w 1362075"/>
              <a:gd name="T87" fmla="*/ 1360229 h 1362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62075" h="1362075">
                <a:moveTo>
                  <a:pt x="681037" y="1362074"/>
                </a:moveTo>
                <a:lnTo>
                  <a:pt x="630942" y="1360229"/>
                </a:lnTo>
                <a:lnTo>
                  <a:pt x="581108" y="1354704"/>
                </a:lnTo>
                <a:lnTo>
                  <a:pt x="531816" y="1345526"/>
                </a:lnTo>
                <a:lnTo>
                  <a:pt x="483342" y="1332748"/>
                </a:lnTo>
                <a:lnTo>
                  <a:pt x="435939" y="1316441"/>
                </a:lnTo>
                <a:lnTo>
                  <a:pt x="389856" y="1296688"/>
                </a:lnTo>
                <a:lnTo>
                  <a:pt x="345349" y="1273596"/>
                </a:lnTo>
                <a:lnTo>
                  <a:pt x="302672" y="1247298"/>
                </a:lnTo>
                <a:lnTo>
                  <a:pt x="262045" y="1217933"/>
                </a:lnTo>
                <a:lnTo>
                  <a:pt x="223680" y="1185653"/>
                </a:lnTo>
                <a:lnTo>
                  <a:pt x="187794" y="1150637"/>
                </a:lnTo>
                <a:lnTo>
                  <a:pt x="154588" y="1113082"/>
                </a:lnTo>
                <a:lnTo>
                  <a:pt x="124234" y="1073189"/>
                </a:lnTo>
                <a:lnTo>
                  <a:pt x="96892" y="1031161"/>
                </a:lnTo>
                <a:lnTo>
                  <a:pt x="72715" y="987235"/>
                </a:lnTo>
                <a:lnTo>
                  <a:pt x="51839" y="941660"/>
                </a:lnTo>
                <a:lnTo>
                  <a:pt x="34374" y="894671"/>
                </a:lnTo>
                <a:lnTo>
                  <a:pt x="20409" y="846516"/>
                </a:lnTo>
                <a:lnTo>
                  <a:pt x="10025" y="797463"/>
                </a:lnTo>
                <a:lnTo>
                  <a:pt x="3279" y="747791"/>
                </a:lnTo>
                <a:lnTo>
                  <a:pt x="205" y="697756"/>
                </a:lnTo>
                <a:lnTo>
                  <a:pt x="0" y="681037"/>
                </a:lnTo>
                <a:lnTo>
                  <a:pt x="205" y="664318"/>
                </a:lnTo>
                <a:lnTo>
                  <a:pt x="3279" y="614283"/>
                </a:lnTo>
                <a:lnTo>
                  <a:pt x="10025" y="564611"/>
                </a:lnTo>
                <a:lnTo>
                  <a:pt x="20409" y="515558"/>
                </a:lnTo>
                <a:lnTo>
                  <a:pt x="34374" y="467402"/>
                </a:lnTo>
                <a:lnTo>
                  <a:pt x="51839" y="420414"/>
                </a:lnTo>
                <a:lnTo>
                  <a:pt x="72715" y="374839"/>
                </a:lnTo>
                <a:lnTo>
                  <a:pt x="96892" y="330913"/>
                </a:lnTo>
                <a:lnTo>
                  <a:pt x="124234" y="288885"/>
                </a:lnTo>
                <a:lnTo>
                  <a:pt x="154588" y="248992"/>
                </a:lnTo>
                <a:lnTo>
                  <a:pt x="187794" y="211437"/>
                </a:lnTo>
                <a:lnTo>
                  <a:pt x="223680" y="176421"/>
                </a:lnTo>
                <a:lnTo>
                  <a:pt x="262045" y="144140"/>
                </a:lnTo>
                <a:lnTo>
                  <a:pt x="302672" y="114775"/>
                </a:lnTo>
                <a:lnTo>
                  <a:pt x="345349" y="88477"/>
                </a:lnTo>
                <a:lnTo>
                  <a:pt x="389856" y="65386"/>
                </a:lnTo>
                <a:lnTo>
                  <a:pt x="435939" y="45632"/>
                </a:lnTo>
                <a:lnTo>
                  <a:pt x="483342" y="29325"/>
                </a:lnTo>
                <a:lnTo>
                  <a:pt x="531816" y="16548"/>
                </a:lnTo>
                <a:lnTo>
                  <a:pt x="581108" y="7370"/>
                </a:lnTo>
                <a:lnTo>
                  <a:pt x="630942" y="1844"/>
                </a:lnTo>
                <a:lnTo>
                  <a:pt x="681037" y="0"/>
                </a:lnTo>
                <a:lnTo>
                  <a:pt x="697756" y="204"/>
                </a:lnTo>
                <a:lnTo>
                  <a:pt x="747791" y="3279"/>
                </a:lnTo>
                <a:lnTo>
                  <a:pt x="797463" y="10025"/>
                </a:lnTo>
                <a:lnTo>
                  <a:pt x="846516" y="20409"/>
                </a:lnTo>
                <a:lnTo>
                  <a:pt x="894671" y="34374"/>
                </a:lnTo>
                <a:lnTo>
                  <a:pt x="941660" y="51840"/>
                </a:lnTo>
                <a:lnTo>
                  <a:pt x="987235" y="72715"/>
                </a:lnTo>
                <a:lnTo>
                  <a:pt x="1031161" y="96891"/>
                </a:lnTo>
                <a:lnTo>
                  <a:pt x="1073189" y="124234"/>
                </a:lnTo>
                <a:lnTo>
                  <a:pt x="1113082" y="154588"/>
                </a:lnTo>
                <a:lnTo>
                  <a:pt x="1150637" y="187794"/>
                </a:lnTo>
                <a:lnTo>
                  <a:pt x="1185653" y="223680"/>
                </a:lnTo>
                <a:lnTo>
                  <a:pt x="1217933" y="262045"/>
                </a:lnTo>
                <a:lnTo>
                  <a:pt x="1247298" y="302672"/>
                </a:lnTo>
                <a:lnTo>
                  <a:pt x="1273596" y="345349"/>
                </a:lnTo>
                <a:lnTo>
                  <a:pt x="1296688" y="389856"/>
                </a:lnTo>
                <a:lnTo>
                  <a:pt x="1316441" y="435939"/>
                </a:lnTo>
                <a:lnTo>
                  <a:pt x="1332748" y="483342"/>
                </a:lnTo>
                <a:lnTo>
                  <a:pt x="1345526" y="531816"/>
                </a:lnTo>
                <a:lnTo>
                  <a:pt x="1354704" y="581108"/>
                </a:lnTo>
                <a:lnTo>
                  <a:pt x="1360229" y="630942"/>
                </a:lnTo>
                <a:lnTo>
                  <a:pt x="1362074" y="681037"/>
                </a:lnTo>
                <a:lnTo>
                  <a:pt x="1361869" y="697756"/>
                </a:lnTo>
                <a:lnTo>
                  <a:pt x="1358795" y="747791"/>
                </a:lnTo>
                <a:lnTo>
                  <a:pt x="1352049" y="797463"/>
                </a:lnTo>
                <a:lnTo>
                  <a:pt x="1341665" y="846516"/>
                </a:lnTo>
                <a:lnTo>
                  <a:pt x="1327699" y="894671"/>
                </a:lnTo>
                <a:lnTo>
                  <a:pt x="1310232" y="941660"/>
                </a:lnTo>
                <a:lnTo>
                  <a:pt x="1289359" y="987235"/>
                </a:lnTo>
                <a:lnTo>
                  <a:pt x="1265182" y="1031161"/>
                </a:lnTo>
                <a:lnTo>
                  <a:pt x="1237839" y="1073189"/>
                </a:lnTo>
                <a:lnTo>
                  <a:pt x="1207486" y="1113082"/>
                </a:lnTo>
                <a:lnTo>
                  <a:pt x="1174280" y="1150637"/>
                </a:lnTo>
                <a:lnTo>
                  <a:pt x="1138394" y="1185653"/>
                </a:lnTo>
                <a:lnTo>
                  <a:pt x="1100028" y="1217933"/>
                </a:lnTo>
                <a:lnTo>
                  <a:pt x="1059402" y="1247298"/>
                </a:lnTo>
                <a:lnTo>
                  <a:pt x="1016724" y="1273596"/>
                </a:lnTo>
                <a:lnTo>
                  <a:pt x="972218" y="1296688"/>
                </a:lnTo>
                <a:lnTo>
                  <a:pt x="926135" y="1316441"/>
                </a:lnTo>
                <a:lnTo>
                  <a:pt x="878732" y="1332748"/>
                </a:lnTo>
                <a:lnTo>
                  <a:pt x="830258" y="1345526"/>
                </a:lnTo>
                <a:lnTo>
                  <a:pt x="780966" y="1354704"/>
                </a:lnTo>
                <a:lnTo>
                  <a:pt x="731132" y="1360229"/>
                </a:lnTo>
                <a:lnTo>
                  <a:pt x="681037" y="13620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1631504" y="1484784"/>
            <a:ext cx="5904284" cy="48680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687611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96200" y="1750219"/>
            <a:ext cx="3672408" cy="417693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pic>
        <p:nvPicPr>
          <p:cNvPr id="8" name="Изображение 7" descr="Неосистемы"/>
          <p:cNvPicPr>
            <a:picLocks noChangeAspect="1"/>
          </p:cNvPicPr>
          <p:nvPr userDrawn="1"/>
        </p:nvPicPr>
        <p:blipFill>
          <a:blip r:embed="rId2"/>
          <a:srcRect r="81469"/>
          <a:stretch>
            <a:fillRect/>
          </a:stretch>
        </p:blipFill>
        <p:spPr>
          <a:xfrm>
            <a:off x="11424592" y="129684"/>
            <a:ext cx="663198" cy="70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10515600" cy="687611"/>
          </a:xfrm>
        </p:spPr>
        <p:txBody>
          <a:bodyPr/>
          <a:lstStyle>
            <a:lvl1pPr algn="ctr"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5DC5F5-1744-4800-BE05-1379E776C7E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790737" y="1566571"/>
            <a:ext cx="10515600" cy="4104456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object 3"/>
          <p:cNvSpPr/>
          <p:nvPr userDrawn="1"/>
        </p:nvSpPr>
        <p:spPr bwMode="auto">
          <a:xfrm>
            <a:off x="3287688" y="794990"/>
            <a:ext cx="5736167" cy="185738"/>
          </a:xfrm>
          <a:custGeom>
            <a:avLst/>
            <a:gdLst>
              <a:gd name="T0" fmla="*/ 0 w 7639050"/>
              <a:gd name="T1" fmla="*/ 0 h 532765"/>
              <a:gd name="T2" fmla="*/ 243725 w 7639050"/>
              <a:gd name="T3" fmla="*/ 0 h 532765"/>
              <a:gd name="T4" fmla="*/ 243725 w 7639050"/>
              <a:gd name="T5" fmla="*/ 956 h 532765"/>
              <a:gd name="T6" fmla="*/ 0 w 7639050"/>
              <a:gd name="T7" fmla="*/ 956 h 532765"/>
              <a:gd name="T8" fmla="*/ 0 w 7639050"/>
              <a:gd name="T9" fmla="*/ 0 h 5327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39050" h="532765">
                <a:moveTo>
                  <a:pt x="0" y="0"/>
                </a:moveTo>
                <a:lnTo>
                  <a:pt x="7639049" y="0"/>
                </a:lnTo>
                <a:lnTo>
                  <a:pt x="7639049" y="532403"/>
                </a:lnTo>
                <a:lnTo>
                  <a:pt x="0" y="532403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lIns="0" tIns="0" rIns="0" bIns="0"/>
          <a:lstStyle/>
          <a:p>
            <a:endParaRPr lang="ru-RU" dirty="0"/>
          </a:p>
        </p:txBody>
      </p:sp>
      <p:pic>
        <p:nvPicPr>
          <p:cNvPr id="10" name="Изображение 7" descr="Неосистемы"/>
          <p:cNvPicPr>
            <a:picLocks noChangeAspect="1"/>
          </p:cNvPicPr>
          <p:nvPr userDrawn="1"/>
        </p:nvPicPr>
        <p:blipFill>
          <a:blip r:embed="rId2"/>
          <a:srcRect r="81469"/>
          <a:stretch>
            <a:fillRect/>
          </a:stretch>
        </p:blipFill>
        <p:spPr>
          <a:xfrm>
            <a:off x="11424592" y="129684"/>
            <a:ext cx="663198" cy="70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2265" y="2763850"/>
            <a:ext cx="5805264" cy="277566"/>
          </a:xfrm>
          <a:prstGeom prst="rect">
            <a:avLst/>
          </a:prstGeom>
        </p:spPr>
      </p:pic>
      <p:pic>
        <p:nvPicPr>
          <p:cNvPr id="4" name="Изображение 7" descr="Неосистемы"/>
          <p:cNvPicPr>
            <a:picLocks noChangeAspect="1"/>
          </p:cNvPicPr>
          <p:nvPr userDrawn="1"/>
        </p:nvPicPr>
        <p:blipFill>
          <a:blip r:embed="rId3"/>
          <a:srcRect r="81469"/>
          <a:stretch>
            <a:fillRect/>
          </a:stretch>
        </p:blipFill>
        <p:spPr>
          <a:xfrm>
            <a:off x="11424592" y="129684"/>
            <a:ext cx="663198" cy="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99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672" y="260648"/>
            <a:ext cx="5619056" cy="68761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9" t="44737" r="20175" b="10526"/>
          <a:stretch>
            <a:fillRect/>
          </a:stretch>
        </p:blipFill>
        <p:spPr>
          <a:xfrm>
            <a:off x="0" y="0"/>
            <a:ext cx="2664296" cy="2448272"/>
          </a:xfrm>
          <a:prstGeom prst="rect">
            <a:avLst/>
          </a:prstGeom>
        </p:spPr>
      </p:pic>
      <p:pic>
        <p:nvPicPr>
          <p:cNvPr id="5" name="Изображение 7" descr="Неосистемы"/>
          <p:cNvPicPr>
            <a:picLocks noChangeAspect="1"/>
          </p:cNvPicPr>
          <p:nvPr userDrawn="1"/>
        </p:nvPicPr>
        <p:blipFill>
          <a:blip r:embed="rId3"/>
          <a:srcRect r="81469"/>
          <a:stretch>
            <a:fillRect/>
          </a:stretch>
        </p:blipFill>
        <p:spPr>
          <a:xfrm>
            <a:off x="11424592" y="129684"/>
            <a:ext cx="663198" cy="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24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478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5DC5F5-1744-4800-BE05-1379E776C7E8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025455"/>
            <a:ext cx="1040681" cy="8325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6" r:id="rId6"/>
    <p:sldLayoutId id="2147483657" r:id="rId7"/>
    <p:sldLayoutId id="2147483660" r:id="rId8"/>
    <p:sldLayoutId id="2147483661" r:id="rId9"/>
    <p:sldLayoutId id="2147483662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00.png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jpe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9" Type="http://schemas.openxmlformats.org/officeDocument/2006/relationships/image" Target="../media/image69.png"/><Relationship Id="rId21" Type="http://schemas.openxmlformats.org/officeDocument/2006/relationships/image" Target="../media/image51.jpeg"/><Relationship Id="rId34" Type="http://schemas.openxmlformats.org/officeDocument/2006/relationships/image" Target="../media/image64.png"/><Relationship Id="rId42" Type="http://schemas.openxmlformats.org/officeDocument/2006/relationships/image" Target="../media/image72.png"/><Relationship Id="rId47" Type="http://schemas.openxmlformats.org/officeDocument/2006/relationships/image" Target="../media/image77.png"/><Relationship Id="rId50" Type="http://schemas.openxmlformats.org/officeDocument/2006/relationships/image" Target="../media/image80.png"/><Relationship Id="rId55" Type="http://schemas.openxmlformats.org/officeDocument/2006/relationships/image" Target="../media/image85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33" Type="http://schemas.openxmlformats.org/officeDocument/2006/relationships/image" Target="../media/image63.png"/><Relationship Id="rId38" Type="http://schemas.openxmlformats.org/officeDocument/2006/relationships/image" Target="../media/image68.jpeg"/><Relationship Id="rId46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41" Type="http://schemas.openxmlformats.org/officeDocument/2006/relationships/image" Target="../media/image71.png"/><Relationship Id="rId54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24" Type="http://schemas.openxmlformats.org/officeDocument/2006/relationships/image" Target="../media/image54.png"/><Relationship Id="rId32" Type="http://schemas.openxmlformats.org/officeDocument/2006/relationships/image" Target="../media/image62.png"/><Relationship Id="rId37" Type="http://schemas.openxmlformats.org/officeDocument/2006/relationships/image" Target="../media/image67.jpeg"/><Relationship Id="rId40" Type="http://schemas.openxmlformats.org/officeDocument/2006/relationships/image" Target="../media/image70.png"/><Relationship Id="rId45" Type="http://schemas.openxmlformats.org/officeDocument/2006/relationships/image" Target="../media/image75.jpeg"/><Relationship Id="rId53" Type="http://schemas.openxmlformats.org/officeDocument/2006/relationships/image" Target="../media/image83.pn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jpeg"/><Relationship Id="rId36" Type="http://schemas.openxmlformats.org/officeDocument/2006/relationships/image" Target="../media/image66.jpeg"/><Relationship Id="rId49" Type="http://schemas.openxmlformats.org/officeDocument/2006/relationships/image" Target="../media/image79.jpeg"/><Relationship Id="rId57" Type="http://schemas.openxmlformats.org/officeDocument/2006/relationships/image" Target="../media/image87.png"/><Relationship Id="rId10" Type="http://schemas.openxmlformats.org/officeDocument/2006/relationships/image" Target="../media/image40.jpeg"/><Relationship Id="rId19" Type="http://schemas.openxmlformats.org/officeDocument/2006/relationships/image" Target="../media/image49.jpeg"/><Relationship Id="rId31" Type="http://schemas.openxmlformats.org/officeDocument/2006/relationships/image" Target="../media/image61.png"/><Relationship Id="rId44" Type="http://schemas.openxmlformats.org/officeDocument/2006/relationships/image" Target="../media/image74.png"/><Relationship Id="rId52" Type="http://schemas.openxmlformats.org/officeDocument/2006/relationships/image" Target="../media/image82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jpe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Relationship Id="rId35" Type="http://schemas.openxmlformats.org/officeDocument/2006/relationships/image" Target="../media/image65.png"/><Relationship Id="rId43" Type="http://schemas.openxmlformats.org/officeDocument/2006/relationships/image" Target="../media/image73.jpeg"/><Relationship Id="rId48" Type="http://schemas.openxmlformats.org/officeDocument/2006/relationships/image" Target="../media/image78.png"/><Relationship Id="rId56" Type="http://schemas.openxmlformats.org/officeDocument/2006/relationships/image" Target="../media/image86.jpeg"/><Relationship Id="rId8" Type="http://schemas.openxmlformats.org/officeDocument/2006/relationships/image" Target="../media/image38.png"/><Relationship Id="rId51" Type="http://schemas.openxmlformats.org/officeDocument/2006/relationships/image" Target="../media/image81.png"/><Relationship Id="rId3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51384" y="2564904"/>
            <a:ext cx="8640960" cy="11521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sz="4000" b="1" dirty="0" smtClean="0">
                <a:solidFill>
                  <a:schemeClr val="bg1"/>
                </a:solidFill>
                <a:ea typeface="Open Sans" panose="020B0606030504020204" pitchFamily="34" charset="0"/>
              </a:rPr>
              <a:t>Лесозавод Стандарт</a:t>
            </a:r>
            <a:endParaRPr lang="ru-RU" sz="4000" b="1" dirty="0">
              <a:solidFill>
                <a:schemeClr val="bg1"/>
              </a:solidFill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2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9496" y="185105"/>
            <a:ext cx="9577064" cy="687611"/>
          </a:xfrm>
        </p:spPr>
        <p:txBody>
          <a:bodyPr>
            <a:normAutofit/>
          </a:bodyPr>
          <a:lstStyle/>
          <a:p>
            <a:r>
              <a:rPr lang="ru-RU" dirty="0">
                <a:ea typeface="Open Sans"/>
              </a:rPr>
              <a:t>Возможности </a:t>
            </a:r>
            <a:r>
              <a:rPr lang="ru-RU" dirty="0" smtClean="0">
                <a:ea typeface="Open Sans"/>
              </a:rPr>
              <a:t>«Лесозавод </a:t>
            </a:r>
            <a:r>
              <a:rPr lang="ru-RU" dirty="0">
                <a:ea typeface="Open Sans"/>
              </a:rPr>
              <a:t>Стандарт»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772684" y="1791411"/>
            <a:ext cx="5338798" cy="17559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85650" y="1606833"/>
            <a:ext cx="9470808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1600" b="1" dirty="0" smtClean="0">
              <a:solidFill>
                <a:srgbClr val="008000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sz="1600" dirty="0"/>
          </a:p>
          <a:p>
            <a:pPr eaLnBrk="1" hangingPunct="1">
              <a:lnSpc>
                <a:spcPct val="90000"/>
              </a:lnSpc>
            </a:pPr>
            <a:r>
              <a:rPr lang="ru-RU" sz="1600" dirty="0">
                <a:cs typeface="Times New Roman" panose="02020603050405020304" pitchFamily="18" charset="0"/>
              </a:rPr>
              <a:t/>
            </a:r>
            <a:br>
              <a:rPr lang="ru-RU" sz="1600" dirty="0"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3"/>
          </p:nvPr>
        </p:nvSpPr>
        <p:spPr>
          <a:xfrm>
            <a:off x="2936766" y="1768476"/>
            <a:ext cx="7524750" cy="387985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Учет закупок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сырья;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Учет складских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запасов;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Учет производственных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операций;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Учет отгрузок 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продаж;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Отражение сдельных работ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сотрудников.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334" y="17605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048" y="240861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59" y="3094381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048" y="385259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048" y="449024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74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5363" y="183032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Варианты поступления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41816" y="1412776"/>
            <a:ext cx="9470808" cy="188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800" b="1" dirty="0" smtClean="0">
              <a:solidFill>
                <a:srgbClr val="008000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ru-RU" sz="2800" dirty="0"/>
          </a:p>
          <a:p>
            <a:pPr eaLnBrk="1" hangingPunct="1">
              <a:lnSpc>
                <a:spcPct val="90000"/>
              </a:lnSpc>
            </a:pPr>
            <a:r>
              <a:rPr lang="ru-RU" dirty="0">
                <a:cs typeface="Times New Roman" panose="02020603050405020304" pitchFamily="18" charset="0"/>
              </a:rPr>
              <a:t/>
            </a:r>
            <a:br>
              <a:rPr lang="ru-RU" dirty="0"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791411" y="1791410"/>
            <a:ext cx="5338798" cy="1755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16200000">
            <a:off x="9629742" y="4290878"/>
            <a:ext cx="3856185" cy="1268331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2402235" y="1278087"/>
            <a:ext cx="1533525" cy="566737"/>
          </a:xfrm>
          <a:prstGeom prst="wedgeRoundRectCallout">
            <a:avLst>
              <a:gd name="adj1" fmla="val -20123"/>
              <a:gd name="adj2" fmla="val 75954"/>
              <a:gd name="adj3" fmla="val 16667"/>
            </a:avLst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Контрольный замер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5519936" y="1207666"/>
            <a:ext cx="1773237" cy="565150"/>
          </a:xfrm>
          <a:prstGeom prst="wedgeRoundRectCallout">
            <a:avLst>
              <a:gd name="adj1" fmla="val -20833"/>
              <a:gd name="adj2" fmla="val 66344"/>
              <a:gd name="adj3" fmla="val 16667"/>
            </a:avLst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Геометрический замер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8472264" y="1196752"/>
            <a:ext cx="1771650" cy="566738"/>
          </a:xfrm>
          <a:prstGeom prst="wedgeRoundRectCallout">
            <a:avLst>
              <a:gd name="adj1" fmla="val -21447"/>
              <a:gd name="adj2" fmla="val 79798"/>
              <a:gd name="adj3" fmla="val 16667"/>
            </a:avLst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результатам сортировки</a:t>
            </a:r>
          </a:p>
        </p:txBody>
      </p:sp>
      <p:pic>
        <p:nvPicPr>
          <p:cNvPr id="1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67" y="2060821"/>
            <a:ext cx="206057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310" y="1916832"/>
            <a:ext cx="1800964" cy="135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465" y="1962795"/>
            <a:ext cx="18669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402" y="4022126"/>
            <a:ext cx="2105025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08" y="3412282"/>
            <a:ext cx="1727271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812020"/>
            <a:ext cx="1792884" cy="120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3933056"/>
            <a:ext cx="208121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трелка вправо 20"/>
          <p:cNvSpPr/>
          <p:nvPr/>
        </p:nvSpPr>
        <p:spPr>
          <a:xfrm rot="1743122">
            <a:off x="4544979" y="3113855"/>
            <a:ext cx="776219" cy="442175"/>
          </a:xfrm>
          <a:prstGeom prst="rightArrow">
            <a:avLst/>
          </a:prstGeom>
          <a:solidFill>
            <a:srgbClr val="FBEFC5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20313868">
            <a:off x="4569681" y="4366279"/>
            <a:ext cx="783517" cy="440783"/>
          </a:xfrm>
          <a:prstGeom prst="rightArrow">
            <a:avLst/>
          </a:prstGeom>
          <a:solidFill>
            <a:srgbClr val="FBEFC5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6211161" y="3098877"/>
            <a:ext cx="439427" cy="338362"/>
          </a:xfrm>
          <a:prstGeom prst="rightArrow">
            <a:avLst/>
          </a:prstGeom>
          <a:solidFill>
            <a:srgbClr val="FBEFC5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16200000">
            <a:off x="6249975" y="5666328"/>
            <a:ext cx="488996" cy="317699"/>
          </a:xfrm>
          <a:prstGeom prst="rightArrow">
            <a:avLst/>
          </a:prstGeom>
          <a:solidFill>
            <a:srgbClr val="FBEFC5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8986150">
            <a:off x="7534466" y="3219711"/>
            <a:ext cx="782286" cy="435761"/>
          </a:xfrm>
          <a:prstGeom prst="rightArrow">
            <a:avLst/>
          </a:prstGeom>
          <a:solidFill>
            <a:srgbClr val="FBEFC5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12256877">
            <a:off x="7516517" y="4359202"/>
            <a:ext cx="795159" cy="436127"/>
          </a:xfrm>
          <a:prstGeom prst="rightArrow">
            <a:avLst/>
          </a:prstGeom>
          <a:solidFill>
            <a:srgbClr val="FBEFC5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2339430" y="5617149"/>
            <a:ext cx="1884362" cy="566737"/>
          </a:xfrm>
          <a:prstGeom prst="wedgeRoundRectCallout">
            <a:avLst>
              <a:gd name="adj1" fmla="val -21989"/>
              <a:gd name="adj2" fmla="val -73960"/>
              <a:gd name="adj3" fmla="val 16667"/>
            </a:avLst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Весовая приемка</a:t>
            </a: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5519936" y="6165304"/>
            <a:ext cx="1882775" cy="566738"/>
          </a:xfrm>
          <a:prstGeom prst="wedgeRoundRectCallout">
            <a:avLst>
              <a:gd name="adj1" fmla="val -21989"/>
              <a:gd name="adj2" fmla="val -73960"/>
              <a:gd name="adj3" fmla="val 16667"/>
            </a:avLst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Приемка пиломатериалов</a:t>
            </a: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8502251" y="5661248"/>
            <a:ext cx="1771650" cy="566737"/>
          </a:xfrm>
          <a:prstGeom prst="wedgeRoundRectCallout">
            <a:avLst>
              <a:gd name="adj1" fmla="val -19604"/>
              <a:gd name="adj2" fmla="val -75882"/>
              <a:gd name="adj3" fmla="val 16667"/>
            </a:avLst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Ручная приемка</a:t>
            </a:r>
          </a:p>
        </p:txBody>
      </p:sp>
    </p:spTree>
    <p:extLst>
      <p:ext uri="{BB962C8B-B14F-4D97-AF65-F5344CB8AC3E}">
        <p14:creationId xmlns:p14="http://schemas.microsoft.com/office/powerpoint/2010/main" val="360183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Учет закупок сырья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-896" r="74800" b="22270"/>
          <a:stretch>
            <a:fillRect/>
          </a:stretch>
        </p:blipFill>
        <p:spPr bwMode="auto">
          <a:xfrm>
            <a:off x="10868414" y="2060848"/>
            <a:ext cx="1323584" cy="479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629" y="1268760"/>
            <a:ext cx="788566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Учет закупок сырья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-896" r="74800" b="22270"/>
          <a:stretch>
            <a:fillRect/>
          </a:stretch>
        </p:blipFill>
        <p:spPr bwMode="auto">
          <a:xfrm>
            <a:off x="10868414" y="2060848"/>
            <a:ext cx="1323584" cy="479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612" y="1268760"/>
            <a:ext cx="7885240" cy="47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Учет закупок сырья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-896" r="74800" b="22270"/>
          <a:stretch>
            <a:fillRect/>
          </a:stretch>
        </p:blipFill>
        <p:spPr bwMode="auto">
          <a:xfrm>
            <a:off x="10868414" y="2060848"/>
            <a:ext cx="1323584" cy="479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990" y="1268760"/>
            <a:ext cx="7880945" cy="47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1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Анализ остатков сырья и продукции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>
            <a:off x="1199456" y="5105971"/>
            <a:ext cx="5338798" cy="1755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05" y="1268760"/>
            <a:ext cx="9224516" cy="376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98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Анализ закупок сырья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124743"/>
            <a:ext cx="11010900" cy="47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2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Настройки отчетов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>
            <a:off x="1199456" y="5105971"/>
            <a:ext cx="5338798" cy="1755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52" y="1160796"/>
            <a:ext cx="10542959" cy="473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7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Настройки отчетов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046" y="1064891"/>
            <a:ext cx="8896350" cy="5467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910293" y="1884811"/>
            <a:ext cx="5617149" cy="184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6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Настройки отчетов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910293" y="1884811"/>
            <a:ext cx="5617149" cy="1847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1426645"/>
            <a:ext cx="4595983" cy="1949481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2855640" y="4107139"/>
            <a:ext cx="2634703" cy="948262"/>
          </a:xfrm>
          <a:prstGeom prst="wedgeRoundRectCallout">
            <a:avLst>
              <a:gd name="adj1" fmla="val 78633"/>
              <a:gd name="adj2" fmla="val 21271"/>
              <a:gd name="adj3" fmla="val 16667"/>
            </a:avLst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Настройка группировок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7925793" y="1765775"/>
            <a:ext cx="2634703" cy="948262"/>
          </a:xfrm>
          <a:prstGeom prst="wedgeRoundRectCallout">
            <a:avLst>
              <a:gd name="adj1" fmla="val -82161"/>
              <a:gd name="adj2" fmla="val 22645"/>
              <a:gd name="adj3" fmla="val 16667"/>
            </a:avLst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Настройка полей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348" y="3373215"/>
            <a:ext cx="4378164" cy="303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4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757644" y="973172"/>
            <a:ext cx="708277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ts val="300"/>
              </a:spcBef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Оптимизация бизнес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процессов предприятия путем создания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Автоматизированной Системы Управления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Предприятием 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300"/>
              </a:spcBef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300"/>
              </a:spcBef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Полный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набор услуг от бизнес-консалтинга и автоматизации управления до сервисного обслуживания 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сопровождения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18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Отраслевая специализация в ЛПК и ЦБК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управления качеством компании сертифицирована на соответствие </a:t>
            </a:r>
            <a:r>
              <a:rPr lang="ru-RU" sz="18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национальному</a:t>
            </a:r>
            <a:r>
              <a:rPr lang="ru-RU" sz="18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стандарту </a:t>
            </a:r>
            <a:r>
              <a:rPr lang="en-GB" sz="18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ГОСТ Р ИСО 900</a:t>
            </a:r>
            <a:r>
              <a:rPr lang="ru-RU" sz="18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algn="just">
              <a:spcBef>
                <a:spcPts val="300"/>
              </a:spcBef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957" y="2204864"/>
            <a:ext cx="686926" cy="6869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11" y="972190"/>
            <a:ext cx="728618" cy="728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97" y="3342536"/>
            <a:ext cx="994846" cy="994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81" y="4776049"/>
            <a:ext cx="926479" cy="74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8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Учет производственных операций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910293" y="1884811"/>
            <a:ext cx="5617149" cy="1847527"/>
          </a:xfrm>
          <a:prstGeom prst="rect">
            <a:avLst/>
          </a:prstGeom>
        </p:spPr>
      </p:pic>
      <p:pic>
        <p:nvPicPr>
          <p:cNvPr id="11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723" y="2132856"/>
            <a:ext cx="2305050" cy="1484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211" y="2147144"/>
            <a:ext cx="2376487" cy="1487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132856"/>
            <a:ext cx="2260600" cy="1501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286" y="3725119"/>
            <a:ext cx="2249487" cy="1565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211" y="3725119"/>
            <a:ext cx="2376487" cy="1565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725119"/>
            <a:ext cx="2260600" cy="1565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2495600" y="1422103"/>
            <a:ext cx="1533525" cy="566737"/>
          </a:xfrm>
          <a:prstGeom prst="wedgeRoundRectCallout">
            <a:avLst>
              <a:gd name="adj1" fmla="val -20123"/>
              <a:gd name="adj2" fmla="val 75954"/>
              <a:gd name="adj3" fmla="val 16667"/>
            </a:avLst>
          </a:prstGeom>
          <a:solidFill>
            <a:srgbClr val="FBEFC5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Пиление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5184948" y="1422103"/>
            <a:ext cx="1535113" cy="566737"/>
          </a:xfrm>
          <a:prstGeom prst="wedgeRoundRectCallout">
            <a:avLst>
              <a:gd name="adj1" fmla="val -20123"/>
              <a:gd name="adj2" fmla="val 75954"/>
              <a:gd name="adj3" fmla="val 16667"/>
            </a:avLst>
          </a:prstGeom>
          <a:solidFill>
            <a:srgbClr val="FBEFC5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Сушка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7731298" y="1422102"/>
            <a:ext cx="1533525" cy="566738"/>
          </a:xfrm>
          <a:prstGeom prst="wedgeRoundRectCallout">
            <a:avLst>
              <a:gd name="adj1" fmla="val -20123"/>
              <a:gd name="adj2" fmla="val 75954"/>
              <a:gd name="adj3" fmla="val 16667"/>
            </a:avLst>
          </a:prstGeom>
          <a:solidFill>
            <a:srgbClr val="FBEFC5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Сухая сортировка</a:t>
            </a: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2567608" y="5434856"/>
            <a:ext cx="1884362" cy="566738"/>
          </a:xfrm>
          <a:prstGeom prst="wedgeRoundRectCallout">
            <a:avLst>
              <a:gd name="adj1" fmla="val -21989"/>
              <a:gd name="adj2" fmla="val -73960"/>
              <a:gd name="adj3" fmla="val 16667"/>
            </a:avLst>
          </a:prstGeom>
          <a:solidFill>
            <a:srgbClr val="FBEFC5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 реек</a:t>
            </a: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5159896" y="5445224"/>
            <a:ext cx="1882775" cy="566738"/>
          </a:xfrm>
          <a:prstGeom prst="wedgeRoundRectCallout">
            <a:avLst>
              <a:gd name="adj1" fmla="val -21989"/>
              <a:gd name="adj2" fmla="val -73960"/>
              <a:gd name="adj3" fmla="val 16667"/>
            </a:avLst>
          </a:prstGeom>
          <a:solidFill>
            <a:srgbClr val="FBEFC5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 бруса</a:t>
            </a: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7509048" y="5434856"/>
            <a:ext cx="1882775" cy="566738"/>
          </a:xfrm>
          <a:prstGeom prst="wedgeRoundRectCallout">
            <a:avLst>
              <a:gd name="adj1" fmla="val -21989"/>
              <a:gd name="adj2" fmla="val -73960"/>
              <a:gd name="adj3" fmla="val 16667"/>
            </a:avLst>
          </a:prstGeom>
          <a:solidFill>
            <a:srgbClr val="FBEFC5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Пакетирование</a:t>
            </a:r>
          </a:p>
        </p:txBody>
      </p:sp>
      <p:sp>
        <p:nvSpPr>
          <p:cNvPr id="23" name="Прямоугольник 16"/>
          <p:cNvSpPr>
            <a:spLocks noChangeArrowheads="1"/>
          </p:cNvSpPr>
          <p:nvPr/>
        </p:nvSpPr>
        <p:spPr bwMode="auto">
          <a:xfrm>
            <a:off x="2465315" y="6309320"/>
            <a:ext cx="19527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1600" dirty="0"/>
              <a:t>И многое другое…</a:t>
            </a:r>
          </a:p>
        </p:txBody>
      </p:sp>
    </p:spTree>
    <p:extLst>
      <p:ext uri="{BB962C8B-B14F-4D97-AF65-F5344CB8AC3E}">
        <p14:creationId xmlns:p14="http://schemas.microsoft.com/office/powerpoint/2010/main" val="144976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>
                <a:ea typeface="Open Sans"/>
              </a:rPr>
              <a:t>Учет </a:t>
            </a:r>
            <a:r>
              <a:rPr lang="ru-RU" dirty="0" smtClean="0">
                <a:ea typeface="Open Sans"/>
              </a:rPr>
              <a:t>окорки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910293" y="1884811"/>
            <a:ext cx="5617149" cy="1847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046" y="1268760"/>
            <a:ext cx="8675577" cy="49892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3185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>
                <a:ea typeface="Open Sans"/>
              </a:rPr>
              <a:t>Учет подачи в пиление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910293" y="1884811"/>
            <a:ext cx="5617149" cy="18475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760" y="1279042"/>
            <a:ext cx="8738736" cy="43556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119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>
                <a:ea typeface="Open Sans"/>
              </a:rPr>
              <a:t>Выход доски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046" y="1258927"/>
            <a:ext cx="8787734" cy="49800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-896" r="74800" b="22270"/>
          <a:stretch>
            <a:fillRect/>
          </a:stretch>
        </p:blipFill>
        <p:spPr bwMode="auto">
          <a:xfrm>
            <a:off x="10681060" y="2276872"/>
            <a:ext cx="1510939" cy="459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4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>
                <a:ea typeface="Open Sans"/>
              </a:rPr>
              <a:t>Учет сушки доски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910293" y="1884811"/>
            <a:ext cx="5617149" cy="1847527"/>
          </a:xfrm>
          <a:prstGeom prst="rect">
            <a:avLst/>
          </a:prstGeom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-896" r="74800" b="22270"/>
          <a:stretch>
            <a:fillRect/>
          </a:stretch>
        </p:blipFill>
        <p:spPr bwMode="auto">
          <a:xfrm>
            <a:off x="10681060" y="2276872"/>
            <a:ext cx="1510939" cy="459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677" y="1257585"/>
            <a:ext cx="8822418" cy="45482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558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Анализ выпуска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910293" y="1884811"/>
            <a:ext cx="5617149" cy="1847527"/>
          </a:xfrm>
          <a:prstGeom prst="rect">
            <a:avLst/>
          </a:prstGeom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-896" r="74800" b="22270"/>
          <a:stretch>
            <a:fillRect/>
          </a:stretch>
        </p:blipFill>
        <p:spPr bwMode="auto">
          <a:xfrm>
            <a:off x="10681060" y="2276872"/>
            <a:ext cx="1510939" cy="459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963" y="1268760"/>
            <a:ext cx="7395453" cy="53871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559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Анализ выпуска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910293" y="1884811"/>
            <a:ext cx="5617149" cy="1847527"/>
          </a:xfrm>
          <a:prstGeom prst="rect">
            <a:avLst/>
          </a:prstGeom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-896" r="74800" b="22270"/>
          <a:stretch>
            <a:fillRect/>
          </a:stretch>
        </p:blipFill>
        <p:spPr bwMode="auto">
          <a:xfrm>
            <a:off x="10681060" y="2276872"/>
            <a:ext cx="1510939" cy="459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131" y="1229817"/>
            <a:ext cx="9854664" cy="31575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975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>
                <a:ea typeface="Open Sans"/>
              </a:rPr>
              <a:t>Подготовка отгрузки продукции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910293" y="1884811"/>
            <a:ext cx="5617149" cy="1847527"/>
          </a:xfrm>
          <a:prstGeom prst="rect">
            <a:avLst/>
          </a:prstGeom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-896" r="74800" b="22270"/>
          <a:stretch>
            <a:fillRect/>
          </a:stretch>
        </p:blipFill>
        <p:spPr bwMode="auto">
          <a:xfrm>
            <a:off x="10681060" y="2276872"/>
            <a:ext cx="1510939" cy="459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438" y="1264224"/>
            <a:ext cx="8782050" cy="43529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030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>
                <a:ea typeface="Open Sans"/>
              </a:rPr>
              <a:t>Отгрузка и реализация продукции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910293" y="1884811"/>
            <a:ext cx="5617149" cy="1847527"/>
          </a:xfrm>
          <a:prstGeom prst="rect">
            <a:avLst/>
          </a:prstGeom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-896" r="74800" b="22270"/>
          <a:stretch>
            <a:fillRect/>
          </a:stretch>
        </p:blipFill>
        <p:spPr bwMode="auto">
          <a:xfrm>
            <a:off x="10681060" y="2276872"/>
            <a:ext cx="1510939" cy="459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438" y="1244600"/>
            <a:ext cx="8809442" cy="45624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7473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Учет цен на продукцию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910293" y="1884811"/>
            <a:ext cx="5617149" cy="1847527"/>
          </a:xfrm>
          <a:prstGeom prst="rect">
            <a:avLst/>
          </a:prstGeom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-896" r="74800" b="22270"/>
          <a:stretch>
            <a:fillRect/>
          </a:stretch>
        </p:blipFill>
        <p:spPr bwMode="auto">
          <a:xfrm>
            <a:off x="10681060" y="2276872"/>
            <a:ext cx="1510939" cy="459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07568" y="1124744"/>
            <a:ext cx="7290817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Ведение прайс-листов на продукцию по различным категориям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Заполнение цен в документах продажи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150" y="1988840"/>
            <a:ext cx="8048625" cy="42576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705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Дополнительные возможности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910293" y="1884811"/>
            <a:ext cx="5617149" cy="1847527"/>
          </a:xfrm>
          <a:prstGeom prst="rect">
            <a:avLst/>
          </a:prstGeom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-896" r="74800" b="22270"/>
          <a:stretch>
            <a:fillRect/>
          </a:stretch>
        </p:blipFill>
        <p:spPr bwMode="auto">
          <a:xfrm>
            <a:off x="10681060" y="2276872"/>
            <a:ext cx="1510939" cy="459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528" y="177281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63752" y="1628800"/>
            <a:ext cx="4968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 dirty="0"/>
              <a:t>Учет складских </a:t>
            </a:r>
            <a:r>
              <a:rPr lang="ru-RU" sz="1600" dirty="0" smtClean="0"/>
              <a:t>запасов: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/>
              <a:t>Инвентаризация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/>
              <a:t>Пересортица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err="1" smtClean="0"/>
              <a:t>Перепакетирование</a:t>
            </a:r>
            <a:endParaRPr lang="ru-RU" sz="1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/>
              <a:t>Перемещение</a:t>
            </a:r>
            <a:endParaRPr lang="ru-RU" sz="1600" dirty="0"/>
          </a:p>
          <a:p>
            <a:pPr lvl="1">
              <a:lnSpc>
                <a:spcPct val="150000"/>
              </a:lnSpc>
              <a:defRPr/>
            </a:pPr>
            <a:endParaRPr lang="ru-RU" sz="1600" dirty="0"/>
          </a:p>
          <a:p>
            <a:pPr>
              <a:lnSpc>
                <a:spcPct val="150000"/>
              </a:lnSpc>
              <a:defRPr/>
            </a:pPr>
            <a:r>
              <a:rPr lang="ru-RU" sz="1600" dirty="0"/>
              <a:t>Отражение сдельных работ </a:t>
            </a:r>
            <a:r>
              <a:rPr lang="ru-RU" sz="1600" dirty="0" smtClean="0"/>
              <a:t>сотрудников: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/>
              <a:t>Расчет </a:t>
            </a:r>
            <a:r>
              <a:rPr lang="ru-RU" sz="1600" dirty="0"/>
              <a:t>начислений по видам </a:t>
            </a:r>
            <a:r>
              <a:rPr lang="ru-RU" sz="1600" dirty="0" smtClean="0"/>
              <a:t>работ</a:t>
            </a:r>
            <a:endParaRPr lang="ru-RU" sz="1600" dirty="0"/>
          </a:p>
          <a:p>
            <a:pPr lvl="1">
              <a:lnSpc>
                <a:spcPct val="150000"/>
              </a:lnSpc>
              <a:defRPr/>
            </a:pPr>
            <a:endParaRPr lang="ru-RU" sz="1600" dirty="0"/>
          </a:p>
          <a:p>
            <a:pPr>
              <a:lnSpc>
                <a:spcPct val="150000"/>
              </a:lnSpc>
              <a:defRPr/>
            </a:pPr>
            <a:r>
              <a:rPr lang="ru-RU" sz="1600" dirty="0"/>
              <a:t>Выгрузка </a:t>
            </a:r>
            <a:r>
              <a:rPr lang="ru-RU" sz="1600" dirty="0" smtClean="0"/>
              <a:t>данных: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/>
              <a:t>В </a:t>
            </a:r>
            <a:r>
              <a:rPr lang="ru-RU" sz="1600" dirty="0"/>
              <a:t>1С:Бухгалтерия </a:t>
            </a:r>
            <a:r>
              <a:rPr lang="ru-RU" sz="1600" dirty="0" smtClean="0"/>
              <a:t>предприятия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/>
              <a:t>В </a:t>
            </a:r>
            <a:r>
              <a:rPr lang="ru-RU" sz="1600" dirty="0"/>
              <a:t>1С:Зарплата и управление </a:t>
            </a:r>
            <a:r>
              <a:rPr lang="ru-RU" sz="1600" dirty="0" smtClean="0"/>
              <a:t>персоналом</a:t>
            </a:r>
            <a:endParaRPr lang="ru-RU" sz="1600" dirty="0"/>
          </a:p>
        </p:txBody>
      </p:sp>
      <p:pic>
        <p:nvPicPr>
          <p:cNvPr id="11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528" y="400506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536" y="508518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62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Начисления сотрудникам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910293" y="1884811"/>
            <a:ext cx="5617149" cy="1847527"/>
          </a:xfrm>
          <a:prstGeom prst="rect">
            <a:avLst/>
          </a:prstGeom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-896" r="74800" b="22270"/>
          <a:stretch>
            <a:fillRect/>
          </a:stretch>
        </p:blipFill>
        <p:spPr bwMode="auto">
          <a:xfrm>
            <a:off x="10681060" y="2276872"/>
            <a:ext cx="1510939" cy="459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767" y="1268760"/>
            <a:ext cx="8651572" cy="37444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785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Начисления сотрудникам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910293" y="1884811"/>
            <a:ext cx="5617149" cy="1847527"/>
          </a:xfrm>
          <a:prstGeom prst="rect">
            <a:avLst/>
          </a:prstGeom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-896" r="74800" b="22270"/>
          <a:stretch>
            <a:fillRect/>
          </a:stretch>
        </p:blipFill>
        <p:spPr bwMode="auto">
          <a:xfrm>
            <a:off x="10681060" y="2276872"/>
            <a:ext cx="1510939" cy="459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075" y="1268760"/>
            <a:ext cx="9028776" cy="51125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6949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/>
              <a:t>Начисления сотрудникам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910293" y="1884811"/>
            <a:ext cx="5617149" cy="1847527"/>
          </a:xfrm>
          <a:prstGeom prst="rect">
            <a:avLst/>
          </a:prstGeom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-896" r="74800" b="22270"/>
          <a:stretch>
            <a:fillRect/>
          </a:stretch>
        </p:blipFill>
        <p:spPr bwMode="auto">
          <a:xfrm>
            <a:off x="10681060" y="2276872"/>
            <a:ext cx="1510939" cy="459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075" y="1268760"/>
            <a:ext cx="9028776" cy="51125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382" y="1556792"/>
            <a:ext cx="4674161" cy="46839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50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212" y="80411"/>
            <a:ext cx="10515600" cy="687611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Технические условия использования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9376" y="1268760"/>
            <a:ext cx="114492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600" b="1" dirty="0"/>
              <a:t>Для работы с программным продуктом </a:t>
            </a:r>
            <a:r>
              <a:rPr lang="ru-RU" sz="1600" dirty="0" smtClean="0"/>
              <a:t>«Лесозавод </a:t>
            </a:r>
            <a:r>
              <a:rPr lang="ru-RU" sz="1600" dirty="0"/>
              <a:t>Стандарт» необходимо наличие:</a:t>
            </a:r>
          </a:p>
          <a:p>
            <a:pPr marL="0" indent="0" algn="just">
              <a:buNone/>
            </a:pPr>
            <a:endParaRPr lang="ru-RU" sz="10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Технологической платформы «1С:Предприятие </a:t>
            </a:r>
            <a:r>
              <a:rPr lang="ru-RU" sz="1600" dirty="0" smtClean="0"/>
              <a:t>8»</a:t>
            </a:r>
            <a:endParaRPr lang="ru-RU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Платформенной лицензии на каждое рабочее </a:t>
            </a:r>
            <a:r>
              <a:rPr lang="ru-RU" sz="1600" dirty="0" smtClean="0"/>
              <a:t>место</a:t>
            </a:r>
            <a:endParaRPr lang="ru-RU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Отраслевой лицензии на каждое рабочее </a:t>
            </a:r>
            <a:r>
              <a:rPr lang="ru-RU" sz="1600" dirty="0" smtClean="0"/>
              <a:t>место</a:t>
            </a:r>
            <a:endParaRPr lang="ru-RU" sz="1600" dirty="0"/>
          </a:p>
          <a:p>
            <a:pPr marL="0" indent="0" algn="just">
              <a:buNone/>
            </a:pPr>
            <a:endParaRPr lang="ru-RU" sz="9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1600" dirty="0"/>
              <a:t>Технологическая платформа «1С:Предприятие </a:t>
            </a:r>
            <a:r>
              <a:rPr lang="ru-RU" sz="1600" dirty="0" smtClean="0"/>
              <a:t>8» </a:t>
            </a:r>
            <a:r>
              <a:rPr lang="ru-RU" sz="1600" dirty="0"/>
              <a:t>входит в состав программных продуктов версии ПРОФ и выше. </a:t>
            </a:r>
          </a:p>
          <a:p>
            <a:pPr marL="0" indent="0" algn="just">
              <a:buNone/>
            </a:pPr>
            <a:endParaRPr lang="ru-RU" sz="9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1600" dirty="0"/>
              <a:t>Таким образом, </a:t>
            </a:r>
            <a:r>
              <a:rPr lang="ru-RU" sz="1600" b="1" dirty="0"/>
              <a:t>стоимость программного продукта</a:t>
            </a:r>
            <a:r>
              <a:rPr lang="ru-RU" sz="1600" dirty="0"/>
              <a:t> складывается из стоимости основной поставки, технологической платформы (при ее отсутствии), платформенных и отраслевых лицензий по количеству пользователей, работающих с решением одновременно.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>
            <a:off x="0" y="5097162"/>
            <a:ext cx="5338798" cy="175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5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2844"/>
            <a:ext cx="10515600" cy="68761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Аренда программного продукта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9376" y="996129"/>
            <a:ext cx="1123324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  <a:defRPr/>
            </a:pPr>
            <a:r>
              <a:rPr lang="ru-RU" sz="1600" dirty="0"/>
              <a:t>Аренда программного продукта – это предоставление доступа к программе без необходимости приобретения программы за полную стоимость</a:t>
            </a:r>
            <a:r>
              <a:rPr lang="ru-RU" sz="1600" dirty="0" smtClean="0"/>
              <a:t>.</a:t>
            </a:r>
            <a:endParaRPr lang="ru-RU" sz="1600" dirty="0"/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ru-RU" sz="1600" dirty="0"/>
              <a:t>Мы предлагаем аренду программы через «облако» – специальную инфраструктуру от фирмы «1С» (</a:t>
            </a:r>
            <a:r>
              <a:rPr lang="en-US" sz="1600" dirty="0"/>
              <a:t>1capp.com)</a:t>
            </a:r>
            <a:r>
              <a:rPr lang="ru-RU" sz="1600" dirty="0"/>
              <a:t>. При этом Вы работаете со своей отдельной информационной базой, которая размещена на сервере фирмы «1С».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sz="1600" dirty="0"/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ru-RU" sz="1600" b="1" dirty="0">
                <a:solidFill>
                  <a:srgbClr val="00B050"/>
                </a:solidFill>
              </a:rPr>
              <a:t>Преимущества: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b="1" dirty="0"/>
              <a:t>Отсутствие капитальных затрат. </a:t>
            </a:r>
            <a:r>
              <a:rPr lang="ru-RU" sz="1600" dirty="0"/>
              <a:t>Вы можете сэкономить на компьютерной инфраструктуре, используя «облачные» мощности </a:t>
            </a:r>
            <a:r>
              <a:rPr lang="ru-RU" sz="1600" dirty="0" smtClean="0"/>
              <a:t>серверов</a:t>
            </a:r>
            <a:endParaRPr lang="ru-RU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b="1" dirty="0"/>
              <a:t>Масштабируемость. </a:t>
            </a:r>
            <a:r>
              <a:rPr lang="ru-RU" sz="1600" dirty="0"/>
              <a:t>Вы можете как увеличивать, так и уменьшать количество пользователей </a:t>
            </a:r>
            <a:r>
              <a:rPr lang="ru-RU" sz="1600" dirty="0" smtClean="0"/>
              <a:t>программы </a:t>
            </a:r>
            <a:r>
              <a:rPr lang="ru-RU" sz="1600" b="1" dirty="0" smtClean="0"/>
              <a:t>Мобильность</a:t>
            </a:r>
            <a:r>
              <a:rPr lang="ru-RU" sz="1600" b="1" dirty="0"/>
              <a:t>. </a:t>
            </a:r>
            <a:r>
              <a:rPr lang="ru-RU" sz="1600" dirty="0"/>
              <a:t>Доступ к программе возможен из любой точки мира через интернет с компьютера, ноутбука, планшета или </a:t>
            </a:r>
            <a:r>
              <a:rPr lang="ru-RU" sz="1600" dirty="0" smtClean="0"/>
              <a:t>смартфона</a:t>
            </a:r>
            <a:endParaRPr lang="ru-RU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b="1" dirty="0"/>
              <a:t>Безопасность. </a:t>
            </a:r>
            <a:r>
              <a:rPr lang="ru-RU" sz="1600" dirty="0"/>
              <a:t>Ежедневно происходит резервное копирование баз </a:t>
            </a:r>
            <a:r>
              <a:rPr lang="ru-RU" sz="1600" dirty="0" smtClean="0"/>
              <a:t>данных</a:t>
            </a:r>
            <a:endParaRPr lang="ru-RU" sz="1600" b="1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b="1" dirty="0"/>
              <a:t>Перенос. </a:t>
            </a:r>
            <a:r>
              <a:rPr lang="ru-RU" sz="1600" dirty="0"/>
              <a:t>Вы всегда можете купить свою поставку программы и перенести существующую базу из «облака» на мощности своего </a:t>
            </a:r>
            <a:r>
              <a:rPr lang="ru-RU" sz="1600" dirty="0" smtClean="0"/>
              <a:t>предприятия</a:t>
            </a:r>
            <a:endParaRPr lang="ru-RU" sz="1600" dirty="0"/>
          </a:p>
        </p:txBody>
      </p:sp>
      <p:pic>
        <p:nvPicPr>
          <p:cNvPr id="7" name="Picture 2" descr="ÐÐ°ÑÑÐ¸Ð½ÐºÐ¸ Ð¿Ð¾ Ð·Ð°Ð¿ÑÐ¾ÑÑ 1Ñ Ð°ÑÑ ÑÑÑ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857" y="5877272"/>
            <a:ext cx="1734768" cy="92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18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961" y="116632"/>
            <a:ext cx="10515600" cy="68761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Варианты запуска программного продукта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791411" y="1791410"/>
            <a:ext cx="5338798" cy="175597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39791"/>
              </p:ext>
            </p:extLst>
          </p:nvPr>
        </p:nvGraphicFramePr>
        <p:xfrm>
          <a:off x="1919536" y="1484784"/>
          <a:ext cx="9793088" cy="48965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17448"/>
                <a:gridCol w="4032757"/>
                <a:gridCol w="3442883"/>
              </a:tblGrid>
              <a:tr h="5663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6255" marR="6625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Самостоятельное внедрение</a:t>
                      </a:r>
                    </a:p>
                  </a:txBody>
                  <a:tcPr marL="66255" marR="6625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Проект внедрения</a:t>
                      </a:r>
                    </a:p>
                  </a:txBody>
                  <a:tcPr marL="66255" marR="6625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7688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Оценка стоимости</a:t>
                      </a:r>
                    </a:p>
                  </a:txBody>
                  <a:tcPr marL="66255" marR="6625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6255" marR="6625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Оценивается индивидуально</a:t>
                      </a:r>
                    </a:p>
                  </a:txBody>
                  <a:tcPr marL="66255" marR="6625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1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Характеристика</a:t>
                      </a:r>
                    </a:p>
                  </a:txBody>
                  <a:tcPr marL="66255" marR="6625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Обычно от 1 до 3 пользователей;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Заказчику необходимо выделить одного специалиста, который хорошо разберется в программе и сможет осуществить запуск (первоначальная настройка системы, заполнение справочников, обучение пользователей)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55" marR="6625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Обычно от 5 пользователей.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Запуск осуществляется совместной рабочей группой Исполнителя и Заказчика по индивидуальному плану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55" marR="6625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6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16632"/>
            <a:ext cx="10515600" cy="68761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Ценность программного продукта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5400000">
            <a:off x="-1791411" y="1791410"/>
            <a:ext cx="5338798" cy="175597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919536" y="1340768"/>
          <a:ext cx="9865096" cy="50405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15669"/>
                <a:gridCol w="8149427"/>
              </a:tblGrid>
              <a:tr h="3581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Кому</a:t>
                      </a:r>
                    </a:p>
                  </a:txBody>
                  <a:tcPr marL="66255" marR="6625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Ценность</a:t>
                      </a:r>
                    </a:p>
                  </a:txBody>
                  <a:tcPr marL="66255" marR="6625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4308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Руководителю и собственнику предприятия</a:t>
                      </a:r>
                    </a:p>
                  </a:txBody>
                  <a:tcPr marL="66255" marR="6625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Организация безбумажного оперативного учета с необходимой аналитической полнотой</a:t>
                      </a:r>
                    </a:p>
                    <a:p>
                      <a:pPr marL="228600" marR="0" lvl="0" indent="-22860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Анализ и контроль деятельность предприятия, в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т.ч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 удаленно через сеть Интернет при помощи обычного веб-браузера</a:t>
                      </a:r>
                    </a:p>
                    <a:p>
                      <a:pPr marL="228600" marR="0" lvl="0" indent="-22860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Совершенствование процессов учета и управления, поддержка их исполнения на уровне автоматизированной системы</a:t>
                      </a:r>
                    </a:p>
                  </a:txBody>
                  <a:tcPr marL="66255" marR="6625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516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Службам предприятия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Open Sans" panose="020B0606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6255" marR="6625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Оперативная информация об остатках, потреблении и производстве пиловочника, полуфабрикатов, отходов и пиломатериалов, которая необходима для качественного выполнения своей работы</a:t>
                      </a:r>
                    </a:p>
                    <a:p>
                      <a:pPr marL="228600" marR="0" lvl="0" indent="-22860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Возможность фиксировать свою операцию в составе общего бизнес-процесса на основе уже введенной предыдущими исполнителями операции, при этом зоны ответственности между службами разделены разными документами </a:t>
                      </a:r>
                    </a:p>
                  </a:txBody>
                  <a:tcPr marL="66255" marR="6625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44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27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649" y="6122111"/>
            <a:ext cx="3135376" cy="647303"/>
          </a:xfrm>
          <a:prstGeom prst="rect">
            <a:avLst/>
          </a:prstGeom>
        </p:spPr>
      </p:pic>
      <p:sp>
        <p:nvSpPr>
          <p:cNvPr id="71" name="Заголовок 1"/>
          <p:cNvSpPr txBox="1"/>
          <p:nvPr/>
        </p:nvSpPr>
        <p:spPr>
          <a:xfrm>
            <a:off x="890562" y="96640"/>
            <a:ext cx="10515600" cy="685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Опыт компании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48" descr="C:\Users\leonid.chistyakov\Pictures\дл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927" y="3708199"/>
            <a:ext cx="1220788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" descr="C:\Users\leonid.chistyakov\Pictures\сясь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49" y="3589749"/>
            <a:ext cx="1085977" cy="108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582" y="2112540"/>
            <a:ext cx="1525950" cy="6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829" y="2938170"/>
            <a:ext cx="1622425" cy="855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52" y="4656490"/>
            <a:ext cx="171926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" y="3018812"/>
            <a:ext cx="984227" cy="98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735" y="3756436"/>
            <a:ext cx="1086008" cy="86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916" y="2981459"/>
            <a:ext cx="6985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Рисунок 2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8" t="19096" r="13366" b="16432"/>
          <a:stretch>
            <a:fillRect/>
          </a:stretch>
        </p:blipFill>
        <p:spPr bwMode="auto">
          <a:xfrm>
            <a:off x="8309649" y="3818843"/>
            <a:ext cx="975772" cy="81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626" y="593898"/>
            <a:ext cx="766814" cy="74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251" y="6124539"/>
            <a:ext cx="849561" cy="63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10" y="2150500"/>
            <a:ext cx="1485863" cy="81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9" descr="http://zapkarelles.ru/_data/icons/logo_5719ea62dff2deb39a0586c40d5264e8.png?time=15046170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783" y="4878503"/>
            <a:ext cx="2392195" cy="40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11" descr="https://upload.wikimedia.org/wikipedia/ru/4/4d/%D0%9A%D0%B0%D1%80%D0%B5%D0%BB%D0%BB%D0%B5%D1%81%D0%BF%D1%80%D0%BE%D0%BC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040" y="6095000"/>
            <a:ext cx="683723" cy="68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54" descr="C:\Users\leonid.chistyakov\Pictures\logoZN.gif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t="19544" r="21610" b="21656"/>
          <a:stretch>
            <a:fillRect/>
          </a:stretch>
        </p:blipFill>
        <p:spPr bwMode="auto">
          <a:xfrm>
            <a:off x="128932" y="3968996"/>
            <a:ext cx="792088" cy="50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3" descr="C:\Users\leonid.chistyakov\Pictures\вельск док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t="24302" r="11429" b="21094"/>
          <a:stretch>
            <a:fillRect/>
          </a:stretch>
        </p:blipFill>
        <p:spPr bwMode="auto">
          <a:xfrm>
            <a:off x="2827488" y="4658022"/>
            <a:ext cx="936104" cy="6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Рисунок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54" y="633944"/>
            <a:ext cx="796893" cy="67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Рисунок 24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22237" r="10463" b="18802"/>
          <a:stretch>
            <a:fillRect/>
          </a:stretch>
        </p:blipFill>
        <p:spPr bwMode="auto">
          <a:xfrm>
            <a:off x="4924195" y="2052879"/>
            <a:ext cx="216024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36" descr="http://www.sovpaper.ru/themePaper/images/logo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940" y="3924797"/>
            <a:ext cx="123348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2" descr="Селенгинский целлюлозно-картонный комбинат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953" y="2228363"/>
            <a:ext cx="1827575" cy="51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32" descr="http://a-pdk.com/bitrix/templates/top/png/pdk_apsheron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049" y="5384239"/>
            <a:ext cx="1878012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Рисунок 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38" y="4731558"/>
            <a:ext cx="19240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Текст 2"/>
          <p:cNvSpPr txBox="1"/>
          <p:nvPr/>
        </p:nvSpPr>
        <p:spPr>
          <a:xfrm>
            <a:off x="3159650" y="1032198"/>
            <a:ext cx="5569916" cy="326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400 предприятий отрасли</a:t>
            </a:r>
            <a:endParaRPr lang="ru-RU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26"/>
          <a:srcRect l="4669" t="12217" r="3512" b="7294"/>
          <a:stretch>
            <a:fillRect/>
          </a:stretch>
        </p:blipFill>
        <p:spPr>
          <a:xfrm>
            <a:off x="5007414" y="1340768"/>
            <a:ext cx="2024690" cy="648072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54492" y="4731558"/>
            <a:ext cx="1740987" cy="666761"/>
          </a:xfrm>
          <a:prstGeom prst="rect">
            <a:avLst/>
          </a:prstGeom>
        </p:spPr>
      </p:pic>
      <p:pic>
        <p:nvPicPr>
          <p:cNvPr id="98" name="Picture 4" descr="https://cdn-ru.bitrix24.ru/b22805/landing/51c/51ccf9a043e40dda7100c0b8f6be78a3/kondopoga_2x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3645024"/>
            <a:ext cx="986005" cy="98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17621" y="3129049"/>
            <a:ext cx="1206053" cy="544853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 rotWithShape="1">
          <a:blip r:embed="rId30"/>
          <a:srcRect l="8749" t="13738" r="12574" b="8945"/>
          <a:stretch>
            <a:fillRect/>
          </a:stretch>
        </p:blipFill>
        <p:spPr>
          <a:xfrm>
            <a:off x="9910826" y="5388546"/>
            <a:ext cx="1802277" cy="705240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920058" y="5475900"/>
            <a:ext cx="1605159" cy="529173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386334" y="3801209"/>
            <a:ext cx="1177043" cy="907721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174728" y="1440582"/>
            <a:ext cx="1717082" cy="46957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r="17061"/>
          <a:stretch>
            <a:fillRect/>
          </a:stretch>
        </p:blipFill>
        <p:spPr>
          <a:xfrm>
            <a:off x="11142098" y="1246334"/>
            <a:ext cx="792088" cy="9041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94" y="1438823"/>
            <a:ext cx="1001809" cy="5518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68" y="2111852"/>
            <a:ext cx="807532" cy="807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35380" r="13507" b="36051"/>
          <a:stretch>
            <a:fillRect/>
          </a:stretch>
        </p:blipFill>
        <p:spPr>
          <a:xfrm>
            <a:off x="5777642" y="5440299"/>
            <a:ext cx="1744630" cy="6818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05" y="3149599"/>
            <a:ext cx="1971206" cy="3698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857" y="1453950"/>
            <a:ext cx="1954889" cy="4769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39920" r="16401" b="43280"/>
          <a:stretch>
            <a:fillRect/>
          </a:stretch>
        </p:blipFill>
        <p:spPr>
          <a:xfrm>
            <a:off x="3443568" y="1420142"/>
            <a:ext cx="1440160" cy="3600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8" b="28523"/>
          <a:stretch>
            <a:fillRect/>
          </a:stretch>
        </p:blipFill>
        <p:spPr>
          <a:xfrm>
            <a:off x="1213719" y="4006543"/>
            <a:ext cx="1803130" cy="4289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5" t="9793" r="18505" b="9793"/>
          <a:stretch>
            <a:fillRect/>
          </a:stretch>
        </p:blipFill>
        <p:spPr>
          <a:xfrm>
            <a:off x="1098924" y="1235302"/>
            <a:ext cx="812276" cy="8122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5" y="1325869"/>
            <a:ext cx="810655" cy="7025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98" y="3085474"/>
            <a:ext cx="1521164" cy="4050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32170" r="24589" b="32170"/>
          <a:stretch>
            <a:fillRect/>
          </a:stretch>
        </p:blipFill>
        <p:spPr>
          <a:xfrm>
            <a:off x="1262175" y="4654442"/>
            <a:ext cx="1368152" cy="72008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" y="5490465"/>
            <a:ext cx="1533568" cy="5218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6" y="2040256"/>
            <a:ext cx="1012600" cy="10126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791" r="20771" b="5087"/>
          <a:stretch>
            <a:fillRect/>
          </a:stretch>
        </p:blipFill>
        <p:spPr>
          <a:xfrm>
            <a:off x="11007695" y="2141517"/>
            <a:ext cx="994962" cy="7907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43700" r="23750" b="42650"/>
          <a:stretch>
            <a:fillRect/>
          </a:stretch>
        </p:blipFill>
        <p:spPr>
          <a:xfrm>
            <a:off x="4658569" y="3011118"/>
            <a:ext cx="2010765" cy="52279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63" y="2146522"/>
            <a:ext cx="1315018" cy="6246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00" y="681638"/>
            <a:ext cx="1007948" cy="4556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20" y="6062818"/>
            <a:ext cx="1779197" cy="739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10" y="6276761"/>
            <a:ext cx="1913653" cy="38041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577134"/>
            <a:ext cx="927720" cy="5883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2" y="4671400"/>
            <a:ext cx="937354" cy="628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352" y="6011341"/>
            <a:ext cx="770896" cy="831122"/>
          </a:xfrm>
          <a:prstGeom prst="rect">
            <a:avLst/>
          </a:prstGeom>
        </p:spPr>
      </p:pic>
      <p:pic>
        <p:nvPicPr>
          <p:cNvPr id="1026" name="Picture 2" descr="АО «ЧФМК»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03" y="5572758"/>
            <a:ext cx="2055321" cy="46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28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63352" y="1188145"/>
            <a:ext cx="5616749" cy="428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1600" b="1" dirty="0">
                <a:solidFill>
                  <a:srgbClr val="00B050"/>
                </a:solidFill>
                <a:ea typeface="Open Sans" panose="020B0606030504020204" pitchFamily="34" charset="0"/>
              </a:rPr>
              <a:t>Лесозаготовительные предприятия: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АО «Кондопожское лесозаготовительное </a:t>
            </a:r>
            <a:r>
              <a:rPr lang="ru-RU" sz="1600" dirty="0" smtClean="0">
                <a:ea typeface="Open Sans" panose="020B0606030504020204" pitchFamily="34" charset="0"/>
              </a:rPr>
              <a:t>предприятие»</a:t>
            </a: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ООО </a:t>
            </a:r>
            <a:r>
              <a:rPr lang="ru-RU" sz="1600" dirty="0">
                <a:ea typeface="Open Sans" panose="020B0606030504020204" pitchFamily="34" charset="0"/>
              </a:rPr>
              <a:t>«Северная лесозаготовительная компания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ООО «Карелия Лес»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ООО «Свеза ресурс»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ООО «Дедовичская лесная компания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ОАО «КЛДЗ – лесозаготовки»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ОАО «Ждановский леспромхоз»</a:t>
            </a: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ОАО </a:t>
            </a:r>
            <a:r>
              <a:rPr lang="ru-RU" sz="1600" dirty="0">
                <a:ea typeface="Open Sans" panose="020B0606030504020204" pitchFamily="34" charset="0"/>
              </a:rPr>
              <a:t>«Удимское ЛП КЦБК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ООО «Неллс-Невель»</a:t>
            </a: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ОАО </a:t>
            </a:r>
            <a:r>
              <a:rPr lang="ru-RU" sz="1600" dirty="0">
                <a:ea typeface="Open Sans" panose="020B0606030504020204" pitchFamily="34" charset="0"/>
              </a:rPr>
              <a:t>«НордВуд»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ООО «Вад-лес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ОАО «Ладэнсо» 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ООО «Прогресс»</a:t>
            </a: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ООО </a:t>
            </a:r>
            <a:r>
              <a:rPr lang="ru-RU" sz="1600" dirty="0">
                <a:ea typeface="Open Sans" panose="020B0606030504020204" pitchFamily="34" charset="0"/>
              </a:rPr>
              <a:t>«Аргус СФК»</a:t>
            </a: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ОАО </a:t>
            </a:r>
            <a:r>
              <a:rPr lang="ru-RU" sz="1600" dirty="0">
                <a:ea typeface="Open Sans" panose="020B0606030504020204" pitchFamily="34" charset="0"/>
              </a:rPr>
              <a:t>«Ледмозерское лесозаготовительное хозяйство»</a:t>
            </a: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ОАО </a:t>
            </a:r>
            <a:r>
              <a:rPr lang="ru-RU" sz="1600" dirty="0">
                <a:ea typeface="Open Sans" panose="020B0606030504020204" pitchFamily="34" charset="0"/>
              </a:rPr>
              <a:t>«</a:t>
            </a:r>
            <a:r>
              <a:rPr lang="ru-RU" sz="1600" dirty="0" smtClean="0">
                <a:ea typeface="Open Sans" panose="020B0606030504020204" pitchFamily="34" charset="0"/>
              </a:rPr>
              <a:t>Валдайлес» и другие.</a:t>
            </a:r>
            <a:endParaRPr lang="ru-RU" sz="1600" dirty="0">
              <a:ea typeface="Open Sans" panose="020B0606030504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34861" y="1188145"/>
            <a:ext cx="6552728" cy="572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1600" b="1" dirty="0">
                <a:solidFill>
                  <a:srgbClr val="00B050"/>
                </a:solidFill>
                <a:ea typeface="Open Sans" panose="020B0606030504020204" pitchFamily="34" charset="0"/>
              </a:rPr>
              <a:t>Лесопильные </a:t>
            </a: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и деревообрабатывающие </a:t>
            </a:r>
            <a:r>
              <a:rPr lang="ru-RU" sz="1600" b="1" dirty="0">
                <a:solidFill>
                  <a:srgbClr val="00B050"/>
                </a:solidFill>
                <a:ea typeface="Open Sans" panose="020B0606030504020204" pitchFamily="34" charset="0"/>
              </a:rPr>
              <a:t>предприятия</a:t>
            </a: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: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ООО «Сыктывкарский фанерный завод»</a:t>
            </a: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ООО «Вятский фанерный комбинат»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ОО «Мурашинский фанерный завод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ОАО «Лесосибирский ЛДК №1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ООО «Карелиан Вуд Кампани»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ОООО «Лесозавод «Судома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ОАО «ЛДК Сегежский»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АО «Онежский ЛДК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  <a:endParaRPr lang="ru-RU" sz="1600" dirty="0">
              <a:ea typeface="Open Sans" panose="020B0606030504020204" pitchFamily="34" charset="0"/>
            </a:endParaRP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ЗАО </a:t>
            </a:r>
            <a:r>
              <a:rPr lang="ru-RU" sz="1600" dirty="0">
                <a:ea typeface="Open Sans" panose="020B0606030504020204" pitchFamily="34" charset="0"/>
              </a:rPr>
              <a:t>«Соломенский лесозавод»</a:t>
            </a: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ООО «Демьяновские мануфактуры»</a:t>
            </a: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ЗАО </a:t>
            </a:r>
            <a:r>
              <a:rPr lang="ru-RU" sz="1600" dirty="0">
                <a:ea typeface="Open Sans" panose="020B0606030504020204" pitchFamily="34" charset="0"/>
              </a:rPr>
              <a:t>«ЛДК Игирма»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ОАО «Кондопожское ЛПХ»</a:t>
            </a: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ООО «ММ-Ефимовский»</a:t>
            </a: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ООО </a:t>
            </a:r>
            <a:r>
              <a:rPr lang="ru-RU" sz="1600" dirty="0">
                <a:ea typeface="Open Sans" panose="020B0606030504020204" pitchFamily="34" charset="0"/>
              </a:rPr>
              <a:t>«Вельский ДОК» </a:t>
            </a: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ОАО </a:t>
            </a:r>
            <a:r>
              <a:rPr lang="ru-RU" sz="1600" dirty="0">
                <a:ea typeface="Open Sans" panose="020B0606030504020204" pitchFamily="34" charset="0"/>
              </a:rPr>
              <a:t>«Нелидовский ДОК» 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ООО «Хасслахерлес»</a:t>
            </a: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ЗАО </a:t>
            </a:r>
            <a:r>
              <a:rPr lang="ru-RU" sz="1600" dirty="0">
                <a:ea typeface="Open Sans" panose="020B0606030504020204" pitchFamily="34" charset="0"/>
              </a:rPr>
              <a:t>ПДК «Апшеронск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ООО «ДОК «Калевала»</a:t>
            </a: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ООО «Сетново»</a:t>
            </a: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ОАО </a:t>
            </a:r>
            <a:r>
              <a:rPr lang="ru-RU" sz="1600" dirty="0">
                <a:ea typeface="Open Sans" panose="020B0606030504020204" pitchFamily="34" charset="0"/>
              </a:rPr>
              <a:t>«Карелия ДСП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</a:p>
          <a:p>
            <a:pPr eaLnBrk="1" hangingPunct="1"/>
            <a:r>
              <a:rPr lang="ru-RU" sz="1600" dirty="0">
                <a:ea typeface="Open Sans" panose="020B0606030504020204" pitchFamily="34" charset="0"/>
              </a:rPr>
              <a:t>ОАО «Медвежьегорский КЛПХ» </a:t>
            </a:r>
            <a:endParaRPr lang="ru-RU" sz="1600" dirty="0" smtClean="0">
              <a:ea typeface="Open Sans" panose="020B0606030504020204" pitchFamily="34" charset="0"/>
            </a:endParaRP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АО «Ката» и другие</a:t>
            </a:r>
            <a:endParaRPr lang="ru-RU" sz="1600" dirty="0">
              <a:ea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r="7400"/>
          <a:stretch>
            <a:fillRect/>
          </a:stretch>
        </p:blipFill>
        <p:spPr>
          <a:xfrm>
            <a:off x="9984432" y="4744317"/>
            <a:ext cx="2016224" cy="11208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1921970"/>
            <a:ext cx="2020857" cy="11371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3284984"/>
            <a:ext cx="2020857" cy="1263035"/>
          </a:xfrm>
          <a:prstGeom prst="rect">
            <a:avLst/>
          </a:prstGeom>
        </p:spPr>
      </p:pic>
      <p:sp>
        <p:nvSpPr>
          <p:cNvPr id="13" name="Заголовок 1"/>
          <p:cNvSpPr txBox="1"/>
          <p:nvPr/>
        </p:nvSpPr>
        <p:spPr>
          <a:xfrm>
            <a:off x="983432" y="130049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Опыт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755191" y="137537"/>
            <a:ext cx="8309260" cy="674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Целлюлозно-бумажные </a:t>
            </a:r>
            <a:r>
              <a:rPr lang="ru-RU" sz="1600" b="1" dirty="0">
                <a:solidFill>
                  <a:srgbClr val="00B050"/>
                </a:solidFill>
                <a:ea typeface="Open Sans" panose="020B0606030504020204" pitchFamily="34" charset="0"/>
              </a:rPr>
              <a:t>и картонно-тарные предприятия</a:t>
            </a: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:</a:t>
            </a:r>
            <a:endParaRPr lang="ru-RU" sz="1600" b="1" dirty="0">
              <a:solidFill>
                <a:srgbClr val="00B050"/>
              </a:solidFill>
              <a:ea typeface="Open Sans" panose="020B0606030504020204" pitchFamily="34" charset="0"/>
            </a:endParaRPr>
          </a:p>
          <a:p>
            <a:pPr eaLnBrk="1" hangingPunct="1">
              <a:defRPr/>
            </a:pP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Консалтинговые услуги:</a:t>
            </a:r>
          </a:p>
          <a:p>
            <a:pPr eaLnBrk="1" hangingPunct="1"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ООО «Енисейский ЦБК»</a:t>
            </a:r>
          </a:p>
          <a:p>
            <a:pPr eaLnBrk="1" hangingPunct="1"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ООО «КАМА ЦБК»</a:t>
            </a:r>
          </a:p>
          <a:p>
            <a:pPr eaLnBrk="1" hangingPunct="1"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ООО «Сухонский ЦБК»</a:t>
            </a:r>
          </a:p>
          <a:p>
            <a:pPr eaLnBrk="1" hangingPunct="1"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ООО «Троицкая бумажная фабрика»</a:t>
            </a:r>
          </a:p>
          <a:p>
            <a:pPr eaLnBrk="1" hangingPunct="1"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ООО «Картонтара» и другие</a:t>
            </a:r>
          </a:p>
          <a:p>
            <a:pPr eaLnBrk="1" hangingPunct="1">
              <a:defRPr/>
            </a:pPr>
            <a:endParaRPr lang="ru-RU" sz="1000" b="1" dirty="0" smtClean="0">
              <a:solidFill>
                <a:srgbClr val="E67800"/>
              </a:solidFill>
              <a:ea typeface="Open Sans" panose="020B0606030504020204" pitchFamily="34" charset="0"/>
            </a:endParaRPr>
          </a:p>
          <a:p>
            <a:pPr eaLnBrk="1" hangingPunct="1">
              <a:defRPr/>
            </a:pP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На </a:t>
            </a:r>
            <a:r>
              <a:rPr lang="ru-RU" sz="1600" b="1" dirty="0">
                <a:solidFill>
                  <a:srgbClr val="00B050"/>
                </a:solidFill>
                <a:ea typeface="Open Sans" panose="020B0606030504020204" pitchFamily="34" charset="0"/>
              </a:rPr>
              <a:t>базе платформы «1С:Предприятие 8</a:t>
            </a: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»:</a:t>
            </a: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НПАО «Светогорский ЦБК»</a:t>
            </a:r>
            <a:endParaRPr lang="en-US" sz="1600" dirty="0">
              <a:ea typeface="Open Sans" panose="020B0606030504020204" pitchFamily="34" charset="0"/>
            </a:endParaRP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АО «</a:t>
            </a:r>
            <a:r>
              <a:rPr lang="ru-RU" sz="1600" dirty="0" smtClean="0">
                <a:ea typeface="Open Sans" panose="020B0606030504020204" pitchFamily="34" charset="0"/>
              </a:rPr>
              <a:t>Соликамскбумпром»</a:t>
            </a:r>
          </a:p>
          <a:p>
            <a:pPr eaLnBrk="1" hangingPunct="1"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АО «Сыктывкарский ЛПК»</a:t>
            </a:r>
            <a:endParaRPr lang="ru-RU" sz="1600" dirty="0">
              <a:ea typeface="Open Sans" panose="020B0606030504020204" pitchFamily="34" charset="0"/>
            </a:endParaRPr>
          </a:p>
          <a:p>
            <a:pPr eaLnBrk="1" hangingPunct="1"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ОАО </a:t>
            </a:r>
            <a:r>
              <a:rPr lang="ru-RU" sz="1600" dirty="0">
                <a:ea typeface="Open Sans" panose="020B0606030504020204" pitchFamily="34" charset="0"/>
              </a:rPr>
              <a:t>«Селенгинский ЦКК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АО «Кондопожский ЦБК»</a:t>
            </a:r>
            <a:endParaRPr lang="en-US" sz="1600" dirty="0">
              <a:ea typeface="Open Sans" panose="020B0606030504020204" pitchFamily="34" charset="0"/>
            </a:endParaRP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ЗАОР «НП Нч КБК им. С.П. Титова»</a:t>
            </a: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ОАО «Сясьский ЦБК»</a:t>
            </a: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ОАО «Сегежский ЦБК»</a:t>
            </a:r>
          </a:p>
          <a:p>
            <a:pPr eaLnBrk="1" hangingPunct="1"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ООО </a:t>
            </a:r>
            <a:r>
              <a:rPr lang="ru-RU" sz="1600" dirty="0">
                <a:ea typeface="Open Sans" panose="020B0606030504020204" pitchFamily="34" charset="0"/>
              </a:rPr>
              <a:t>«Сегежская упаковка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  <a:endParaRPr lang="ru-RU" sz="1600" dirty="0">
              <a:ea typeface="Open Sans" panose="020B0606030504020204" pitchFamily="34" charset="0"/>
            </a:endParaRP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ПАО «Сокольский ЦБК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  <a:endParaRPr lang="ru-RU" sz="1600" dirty="0">
              <a:ea typeface="Open Sans" panose="020B0606030504020204" pitchFamily="34" charset="0"/>
            </a:endParaRPr>
          </a:p>
          <a:p>
            <a:pPr eaLnBrk="1" hangingPunct="1"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АОР </a:t>
            </a:r>
            <a:r>
              <a:rPr lang="ru-RU" sz="1600" dirty="0">
                <a:ea typeface="Open Sans" panose="020B0606030504020204" pitchFamily="34" charset="0"/>
              </a:rPr>
              <a:t>«Туринский ЦБК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  <a:endParaRPr lang="ru-RU" sz="1600" dirty="0">
              <a:ea typeface="Open Sans" panose="020B0606030504020204" pitchFamily="34" charset="0"/>
            </a:endParaRPr>
          </a:p>
          <a:p>
            <a:pPr eaLnBrk="1" hangingPunct="1"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АО </a:t>
            </a:r>
            <a:r>
              <a:rPr lang="ru-RU" sz="1600" dirty="0">
                <a:ea typeface="Open Sans" panose="020B0606030504020204" pitchFamily="34" charset="0"/>
              </a:rPr>
              <a:t>«Пролетарий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  <a:endParaRPr lang="ru-RU" sz="1600" dirty="0">
              <a:ea typeface="Open Sans" panose="020B0606030504020204" pitchFamily="34" charset="0"/>
            </a:endParaRP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ООО «Атлас-Маркет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ООО «Байкальский ЦБК»</a:t>
            </a: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ОАО «Выборгская целлюлоза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«Омская картонная фабрика» (ЗАО «АВА плюс два»)</a:t>
            </a: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ООО «Окуловская бумажная фабрика»</a:t>
            </a:r>
            <a:endParaRPr lang="ru-RU" sz="1600" b="1" dirty="0">
              <a:solidFill>
                <a:srgbClr val="E67800"/>
              </a:solidFill>
              <a:ea typeface="Open Sans" panose="020B0606030504020204" pitchFamily="34" charset="0"/>
            </a:endParaRPr>
          </a:p>
          <a:p>
            <a:pPr eaLnBrk="1" hangingPunct="1"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ООО </a:t>
            </a:r>
            <a:r>
              <a:rPr lang="ru-RU" sz="1600" dirty="0">
                <a:ea typeface="Open Sans" panose="020B0606030504020204" pitchFamily="34" charset="0"/>
              </a:rPr>
              <a:t>«Кондровская бумажная фабрика</a:t>
            </a:r>
            <a:r>
              <a:rPr lang="ru-RU" sz="1600" dirty="0" smtClean="0">
                <a:ea typeface="Open Sans" panose="020B0606030504020204" pitchFamily="34" charset="0"/>
              </a:rPr>
              <a:t>» и другие</a:t>
            </a:r>
            <a:endParaRPr lang="ru-RU" sz="1600" dirty="0">
              <a:ea typeface="Open Sans" panose="020B0606030504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901886" y="3508781"/>
            <a:ext cx="3168352" cy="343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marL="82550" eaLnBrk="1" hangingPunct="1">
              <a:defRPr/>
            </a:pPr>
            <a:r>
              <a:rPr lang="ru-RU" sz="1600" b="1" dirty="0">
                <a:solidFill>
                  <a:srgbClr val="00B050"/>
                </a:solidFill>
                <a:ea typeface="Open Sans" panose="020B0606030504020204" pitchFamily="34" charset="0"/>
              </a:rPr>
              <a:t>На базе платформы «1С:Предприятие 7.7»:</a:t>
            </a:r>
          </a:p>
          <a:p>
            <a:pPr marL="82550"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ОАО «Выборгская целлюлоза»</a:t>
            </a:r>
          </a:p>
          <a:p>
            <a:pPr marL="82550"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ОАО «Сегежский ЦБК»</a:t>
            </a:r>
          </a:p>
          <a:p>
            <a:pPr marL="82550"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ОАО «Сокольский ЦБК»</a:t>
            </a:r>
          </a:p>
          <a:p>
            <a:pPr marL="82550"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ООО «Сегежская упаковка»</a:t>
            </a:r>
          </a:p>
          <a:p>
            <a:pPr marL="82550"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ОАО «Каменская БКФ»</a:t>
            </a:r>
          </a:p>
          <a:p>
            <a:pPr marL="82550"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ООО «Саранская упаковка»</a:t>
            </a:r>
          </a:p>
          <a:p>
            <a:pPr marL="82550"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ЗАО «Алексинская БКФ»</a:t>
            </a:r>
          </a:p>
          <a:p>
            <a:pPr marL="82550"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ОАО «Фирма </a:t>
            </a:r>
            <a:r>
              <a:rPr lang="ru-RU" sz="1600" dirty="0" smtClean="0">
                <a:ea typeface="Open Sans" panose="020B0606030504020204" pitchFamily="34" charset="0"/>
              </a:rPr>
              <a:t>Бумага»</a:t>
            </a:r>
          </a:p>
          <a:p>
            <a:pPr marL="82550" eaLnBrk="1" hangingPunct="1"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и другие</a:t>
            </a:r>
            <a:endParaRPr lang="ru-RU" sz="1600" dirty="0">
              <a:ea typeface="Open Sans" panose="020B0606030504020204" pitchFamily="34" charset="0"/>
            </a:endParaRPr>
          </a:p>
          <a:p>
            <a:pPr marL="82550" eaLnBrk="1" hangingPunct="1">
              <a:defRPr/>
            </a:pPr>
            <a:r>
              <a:rPr lang="ru-RU" sz="1400" dirty="0" smtClean="0"/>
              <a:t>     </a:t>
            </a:r>
          </a:p>
          <a:p>
            <a:pPr marL="82550" eaLnBrk="1" hangingPunct="1">
              <a:defRPr/>
            </a:pPr>
            <a:endParaRPr lang="ru-RU" sz="11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1287" y="137537"/>
            <a:ext cx="403244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rgbClr val="00B050"/>
                </a:solidFill>
                <a:ea typeface="Open Sans" panose="020B0606030504020204" pitchFamily="34" charset="0"/>
              </a:rPr>
              <a:t>Холдинги:</a:t>
            </a: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«</a:t>
            </a:r>
            <a:r>
              <a:rPr lang="en-US" sz="1600" dirty="0">
                <a:ea typeface="Open Sans" panose="020B0606030504020204" pitchFamily="34" charset="0"/>
              </a:rPr>
              <a:t>Segezha Group</a:t>
            </a:r>
            <a:r>
              <a:rPr lang="ru-RU" sz="1600" dirty="0">
                <a:ea typeface="Open Sans" panose="020B0606030504020204" pitchFamily="34" charset="0"/>
              </a:rPr>
              <a:t>»</a:t>
            </a:r>
            <a:r>
              <a:rPr lang="en-US" sz="1600" dirty="0">
                <a:ea typeface="Open Sans" panose="020B0606030504020204" pitchFamily="34" charset="0"/>
              </a:rPr>
              <a:t> (</a:t>
            </a:r>
            <a:r>
              <a:rPr lang="ru-RU" sz="1600" dirty="0">
                <a:ea typeface="Open Sans" panose="020B0606030504020204" pitchFamily="34" charset="0"/>
              </a:rPr>
              <a:t>«Инвестлеспром»</a:t>
            </a:r>
            <a:r>
              <a:rPr lang="en-US" sz="1600" dirty="0">
                <a:ea typeface="Open Sans" panose="020B0606030504020204" pitchFamily="34" charset="0"/>
              </a:rPr>
              <a:t>)</a:t>
            </a:r>
            <a:endParaRPr lang="ru-RU" sz="1600" dirty="0">
              <a:ea typeface="Open Sans" panose="020B0606030504020204" pitchFamily="34" charset="0"/>
            </a:endParaRP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«Карелия Палп»</a:t>
            </a: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«</a:t>
            </a:r>
            <a:r>
              <a:rPr lang="en-US" sz="1600" dirty="0" smtClean="0">
                <a:ea typeface="Open Sans" panose="020B0606030504020204" pitchFamily="34" charset="0"/>
              </a:rPr>
              <a:t>Mondi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  <a:endParaRPr lang="ru-RU" sz="1600" dirty="0">
              <a:ea typeface="Open Sans" panose="020B0606030504020204" pitchFamily="34" charset="0"/>
            </a:endParaRPr>
          </a:p>
          <a:p>
            <a:pPr eaLnBrk="1" hangingPunct="1"/>
            <a:r>
              <a:rPr lang="ru-RU" sz="1600" dirty="0" smtClean="0">
                <a:ea typeface="Open Sans" panose="020B0606030504020204" pitchFamily="34" charset="0"/>
              </a:rPr>
              <a:t>«</a:t>
            </a:r>
            <a:r>
              <a:rPr lang="en-US" sz="1600" dirty="0" smtClean="0">
                <a:ea typeface="Open Sans" panose="020B0606030504020204" pitchFamily="34" charset="0"/>
              </a:rPr>
              <a:t>Stora Enso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  <a:endParaRPr lang="en-US" sz="1600" dirty="0">
              <a:ea typeface="Open Sans" panose="020B0606030504020204" pitchFamily="34" charset="0"/>
            </a:endParaRPr>
          </a:p>
          <a:p>
            <a:pPr eaLnBrk="1" hangingPunct="1">
              <a:defRPr/>
            </a:pPr>
            <a:r>
              <a:rPr lang="ru-RU" sz="1600" dirty="0" smtClean="0"/>
              <a:t>«</a:t>
            </a:r>
            <a:r>
              <a:rPr lang="en-US" sz="1600" dirty="0" smtClean="0"/>
              <a:t>Metsä Group</a:t>
            </a:r>
            <a:r>
              <a:rPr lang="ru-RU" sz="1600" dirty="0" smtClean="0"/>
              <a:t>»</a:t>
            </a:r>
            <a:endParaRPr lang="ru-RU" sz="1600" dirty="0" smtClean="0">
              <a:ea typeface="Open Sans" panose="020B0606030504020204" pitchFamily="34" charset="0"/>
            </a:endParaRPr>
          </a:p>
          <a:p>
            <a:pPr eaLnBrk="1" hangingPunct="1"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«Титан»</a:t>
            </a:r>
            <a:endParaRPr lang="ru-RU" sz="1600" dirty="0">
              <a:ea typeface="Open Sans" panose="020B0606030504020204" pitchFamily="34" charset="0"/>
            </a:endParaRPr>
          </a:p>
          <a:p>
            <a:pPr eaLnBrk="1" hangingPunct="1"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«Череповецлес»</a:t>
            </a:r>
          </a:p>
          <a:p>
            <a:pPr eaLnBrk="1" hangingPunct="1"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«Объединенные </a:t>
            </a:r>
            <a:r>
              <a:rPr lang="ru-RU" sz="1600" dirty="0">
                <a:ea typeface="Open Sans" panose="020B0606030504020204" pitchFamily="34" charset="0"/>
              </a:rPr>
              <a:t>бумажные </a:t>
            </a:r>
            <a:r>
              <a:rPr lang="ru-RU" sz="1600" dirty="0" smtClean="0">
                <a:ea typeface="Open Sans" panose="020B0606030504020204" pitchFamily="34" charset="0"/>
              </a:rPr>
              <a:t>фабрики»</a:t>
            </a:r>
            <a:endParaRPr lang="ru-RU" sz="1600" dirty="0">
              <a:ea typeface="Open Sans" panose="020B0606030504020204" pitchFamily="34" charset="0"/>
            </a:endParaRPr>
          </a:p>
          <a:p>
            <a:pPr eaLnBrk="1" hangingPunct="1"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«ЛПК </a:t>
            </a:r>
            <a:r>
              <a:rPr lang="ru-RU" sz="1600" dirty="0">
                <a:ea typeface="Open Sans" panose="020B0606030504020204" pitchFamily="34" charset="0"/>
              </a:rPr>
              <a:t>Континенталь </a:t>
            </a:r>
            <a:r>
              <a:rPr lang="ru-RU" sz="1600" dirty="0" smtClean="0">
                <a:ea typeface="Open Sans" panose="020B0606030504020204" pitchFamily="34" charset="0"/>
              </a:rPr>
              <a:t>менеджмент»</a:t>
            </a: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«Устьянский лесопромышленный комплекс</a:t>
            </a:r>
            <a:r>
              <a:rPr lang="ru-RU" sz="1600" dirty="0" smtClean="0">
                <a:ea typeface="Open Sans" panose="020B0606030504020204" pitchFamily="34" charset="0"/>
              </a:rPr>
              <a:t>»</a:t>
            </a:r>
          </a:p>
          <a:p>
            <a:pPr eaLnBrk="1" hangingPunct="1">
              <a:defRPr/>
            </a:pPr>
            <a:r>
              <a:rPr lang="ru-RU" sz="1600" dirty="0">
                <a:ea typeface="Open Sans" panose="020B0606030504020204" pitchFamily="34" charset="0"/>
              </a:rPr>
              <a:t>«Югорский лесопромышленный холдинг»</a:t>
            </a:r>
          </a:p>
          <a:p>
            <a:pPr eaLnBrk="1" hangingPunct="1">
              <a:defRPr/>
            </a:pPr>
            <a:endParaRPr lang="ru-RU" sz="1600" dirty="0">
              <a:ea typeface="Open Sans" panose="020B0606030504020204" pitchFamily="34" charset="0"/>
            </a:endParaRPr>
          </a:p>
          <a:p>
            <a:pPr eaLnBrk="1" hangingPunct="1">
              <a:defRPr/>
            </a:pPr>
            <a:endParaRPr lang="ru-RU" sz="1600" dirty="0" smtClean="0">
              <a:ea typeface="Open Sans" panose="020B0606030504020204" pitchFamily="34" charset="0"/>
            </a:endParaRPr>
          </a:p>
        </p:txBody>
      </p:sp>
      <p:pic>
        <p:nvPicPr>
          <p:cNvPr id="2355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7" y="5300662"/>
            <a:ext cx="2304653" cy="15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427" y="1305081"/>
            <a:ext cx="2982024" cy="198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Типовые и тиражные решения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-405" r="-896" b="74800"/>
          <a:stretch>
            <a:fillRect/>
          </a:stretch>
        </p:blipFill>
        <p:spPr>
          <a:xfrm rot="16200000">
            <a:off x="9252866" y="3909741"/>
            <a:ext cx="4437112" cy="1459403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40883" y="1052736"/>
            <a:ext cx="10369152" cy="5472608"/>
          </a:xfrm>
        </p:spPr>
        <p:txBody>
          <a:bodyPr>
            <a:noAutofit/>
          </a:bodyPr>
          <a:lstStyle/>
          <a:p>
            <a:pPr marL="0" indent="457200" algn="ctr">
              <a:lnSpc>
                <a:spcPct val="120000"/>
              </a:lnSpc>
              <a:spcBef>
                <a:spcPts val="0"/>
              </a:spcBef>
              <a:buNone/>
              <a:tabLst>
                <a:tab pos="355600" algn="l"/>
              </a:tabLst>
              <a:defRPr/>
            </a:pPr>
            <a:r>
              <a:rPr lang="ru-RU" sz="1600" b="1" dirty="0">
                <a:ea typeface="Open Sans" panose="020B0606030504020204" pitchFamily="34" charset="0"/>
              </a:rPr>
              <a:t>Одна из приоритетных сфер деятельности компании – внедрение типовых и специализированных решений собственной </a:t>
            </a:r>
            <a:r>
              <a:rPr lang="ru-RU" sz="1600" b="1" dirty="0" smtClean="0">
                <a:ea typeface="Open Sans" panose="020B0606030504020204" pitchFamily="34" charset="0"/>
              </a:rPr>
              <a:t>разработки.</a:t>
            </a:r>
            <a:endParaRPr lang="ru-RU" sz="1600" b="1" dirty="0">
              <a:ea typeface="Open Sans" panose="020B0606030504020204" pitchFamily="34" charset="0"/>
            </a:endParaRPr>
          </a:p>
          <a:p>
            <a:pPr indent="45720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1600" b="1" dirty="0">
              <a:solidFill>
                <a:srgbClr val="990000"/>
              </a:solidFill>
              <a:ea typeface="Open Sans" panose="020B0606030504020204" pitchFamily="34" charset="0"/>
            </a:endParaRPr>
          </a:p>
          <a:p>
            <a:pPr indent="4572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«Лесозавод Стандарт» </a:t>
            </a:r>
            <a:endParaRPr lang="ru-RU" sz="1600" dirty="0" smtClean="0">
              <a:solidFill>
                <a:srgbClr val="00B050"/>
              </a:solidFill>
              <a:ea typeface="Open Sans" panose="020B0606030504020204" pitchFamily="34" charset="0"/>
            </a:endParaRPr>
          </a:p>
          <a:p>
            <a:pPr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ea typeface="Open Sans" panose="020B0606030504020204" pitchFamily="34" charset="0"/>
              </a:rPr>
              <a:t>Современный </a:t>
            </a:r>
            <a:r>
              <a:rPr lang="ru-RU" sz="1600" dirty="0">
                <a:ea typeface="Open Sans" panose="020B0606030504020204" pitchFamily="34" charset="0"/>
              </a:rPr>
              <a:t>продукт для автоматизации оперативной деятельности лесопильного </a:t>
            </a:r>
            <a:r>
              <a:rPr lang="ru-RU" sz="1600" dirty="0" smtClean="0">
                <a:ea typeface="Open Sans" panose="020B0606030504020204" pitchFamily="34" charset="0"/>
              </a:rPr>
              <a:t>предприятия</a:t>
            </a:r>
            <a:endParaRPr lang="ru-RU" sz="1600" dirty="0">
              <a:ea typeface="Open Sans" panose="020B0606030504020204" pitchFamily="34" charset="0"/>
            </a:endParaRPr>
          </a:p>
          <a:p>
            <a:pPr indent="4572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rgbClr val="00B050"/>
                </a:solidFill>
                <a:ea typeface="Open Sans" panose="020B0606030504020204" pitchFamily="34" charset="0"/>
              </a:rPr>
              <a:t>«1С:Управление лесозаготовительным предприятием. Модуль для 1С:ERP и </a:t>
            </a: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1С:КА» </a:t>
            </a:r>
            <a:b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</a:br>
            <a:r>
              <a:rPr lang="ru-RU" sz="1600" dirty="0" smtClean="0">
                <a:ea typeface="Open Sans" panose="020B0606030504020204" pitchFamily="34" charset="0"/>
              </a:rPr>
              <a:t>Решение предназначено </a:t>
            </a:r>
            <a:r>
              <a:rPr lang="ru-RU" sz="1600" dirty="0">
                <a:ea typeface="Open Sans" panose="020B0606030504020204" pitchFamily="34" charset="0"/>
              </a:rPr>
              <a:t>для ведения процессов управления лесным фондом и заготовкой </a:t>
            </a:r>
            <a:r>
              <a:rPr lang="ru-RU" sz="1600" dirty="0" smtClean="0">
                <a:ea typeface="Open Sans" panose="020B0606030504020204" pitchFamily="34" charset="0"/>
              </a:rPr>
              <a:t>древесины</a:t>
            </a:r>
            <a:endParaRPr lang="ru-RU" sz="1600" dirty="0">
              <a:ea typeface="Open Sans" panose="020B0606030504020204" pitchFamily="34" charset="0"/>
            </a:endParaRPr>
          </a:p>
          <a:p>
            <a:pPr indent="4572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rgbClr val="00B050"/>
                </a:solidFill>
                <a:ea typeface="Open Sans" panose="020B0606030504020204" pitchFamily="34" charset="0"/>
              </a:rPr>
              <a:t>«1С:Управление деревообрабатывающим предприятием. Модуль для 1С:ERP и </a:t>
            </a: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1С:КА» </a:t>
            </a:r>
            <a:r>
              <a:rPr lang="ru-RU" sz="1600" dirty="0" smtClean="0">
                <a:ea typeface="Open Sans" panose="020B0606030504020204" pitchFamily="34" charset="0"/>
              </a:rPr>
              <a:t>Решение предназначено </a:t>
            </a:r>
            <a:r>
              <a:rPr lang="ru-RU" sz="1600" dirty="0">
                <a:ea typeface="Open Sans" panose="020B0606030504020204" pitchFamily="34" charset="0"/>
              </a:rPr>
              <a:t>для автоматизации отраслевых процессов управления и учета на деревообрабатывающих предприятиях различных направлений деятельности: лесопильных заводах, деревообрабатывающих комбинатах, предприятиях </a:t>
            </a:r>
            <a:r>
              <a:rPr lang="ru-RU" sz="1600" dirty="0" smtClean="0">
                <a:ea typeface="Open Sans" panose="020B0606030504020204" pitchFamily="34" charset="0"/>
              </a:rPr>
              <a:t>– производителях </a:t>
            </a:r>
            <a:r>
              <a:rPr lang="ru-RU" sz="1600" dirty="0">
                <a:ea typeface="Open Sans" panose="020B0606030504020204" pitchFamily="34" charset="0"/>
              </a:rPr>
              <a:t>фанеры и </a:t>
            </a:r>
            <a:r>
              <a:rPr lang="ru-RU" sz="1600" dirty="0" smtClean="0">
                <a:ea typeface="Open Sans" panose="020B0606030504020204" pitchFamily="34" charset="0"/>
              </a:rPr>
              <a:t>плит </a:t>
            </a:r>
            <a:endParaRPr lang="ru-RU" sz="1600" dirty="0">
              <a:ea typeface="Open Sans" panose="020B0606030504020204" pitchFamily="34" charset="0"/>
            </a:endParaRPr>
          </a:p>
          <a:p>
            <a:pPr indent="45720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1600" dirty="0">
              <a:ea typeface="Open Sans" panose="020B0606030504020204" pitchFamily="34" charset="0"/>
            </a:endParaRPr>
          </a:p>
          <a:p>
            <a:pPr indent="45720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solidFill>
                  <a:srgbClr val="00B050"/>
                </a:solidFill>
                <a:ea typeface="Open Sans" panose="020B0606030504020204" pitchFamily="34" charset="0"/>
              </a:rPr>
              <a:t>Программные </a:t>
            </a:r>
            <a:r>
              <a:rPr lang="ru-RU" sz="1600" dirty="0">
                <a:solidFill>
                  <a:srgbClr val="00B050"/>
                </a:solidFill>
                <a:ea typeface="Open Sans" panose="020B0606030504020204" pitchFamily="34" charset="0"/>
              </a:rPr>
              <a:t>продукты компании «Неосистемы </a:t>
            </a:r>
            <a:r>
              <a:rPr lang="ru-RU" sz="1600" dirty="0" smtClean="0">
                <a:solidFill>
                  <a:srgbClr val="00B050"/>
                </a:solidFill>
                <a:ea typeface="Open Sans" panose="020B0606030504020204" pitchFamily="34" charset="0"/>
              </a:rPr>
              <a:t>Северо-Запад ЛТД» </a:t>
            </a:r>
            <a:r>
              <a:rPr lang="ru-RU" sz="1600" b="1" dirty="0">
                <a:solidFill>
                  <a:srgbClr val="00B050"/>
                </a:solidFill>
                <a:ea typeface="Open Sans" panose="020B0606030504020204" pitchFamily="34" charset="0"/>
              </a:rPr>
              <a:t>успешно </a:t>
            </a: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используются</a:t>
            </a:r>
            <a:endParaRPr lang="ru-RU" sz="1600" dirty="0">
              <a:solidFill>
                <a:srgbClr val="00B050"/>
              </a:solidFill>
              <a:ea typeface="Open Sans" panose="020B0606030504020204" pitchFamily="34" charset="0"/>
            </a:endParaRPr>
          </a:p>
          <a:p>
            <a:pPr indent="45720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solidFill>
                  <a:srgbClr val="00B050"/>
                </a:solidFill>
                <a:ea typeface="Open Sans" panose="020B0606030504020204" pitchFamily="34" charset="0"/>
              </a:rPr>
              <a:t>на </a:t>
            </a:r>
            <a:r>
              <a:rPr lang="ru-RU" sz="1600" dirty="0">
                <a:solidFill>
                  <a:srgbClr val="00B050"/>
                </a:solidFill>
                <a:ea typeface="Open Sans" panose="020B0606030504020204" pitchFamily="34" charset="0"/>
              </a:rPr>
              <a:t>многих предприятиях России (</a:t>
            </a:r>
            <a:r>
              <a:rPr lang="ru-RU" sz="1600" b="1" dirty="0">
                <a:solidFill>
                  <a:srgbClr val="00B050"/>
                </a:solidFill>
                <a:ea typeface="Open Sans" panose="020B0606030504020204" pitchFamily="34" charset="0"/>
              </a:rPr>
              <a:t>более </a:t>
            </a: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200 внедрений</a:t>
            </a:r>
            <a:r>
              <a:rPr lang="ru-RU" sz="1600" dirty="0" smtClean="0">
                <a:solidFill>
                  <a:srgbClr val="00B050"/>
                </a:solidFill>
                <a:ea typeface="Open Sans" panose="020B0606030504020204" pitchFamily="34" charset="0"/>
              </a:rPr>
              <a:t>)</a:t>
            </a:r>
            <a:endParaRPr lang="ru-RU" sz="1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47" b="34901"/>
          <a:stretch>
            <a:fillRect/>
          </a:stretch>
        </p:blipFill>
        <p:spPr>
          <a:xfrm rot="10800000">
            <a:off x="0" y="0"/>
            <a:ext cx="1199457" cy="11099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808" y="908720"/>
            <a:ext cx="10370368" cy="5022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Эксперты </a:t>
            </a:r>
            <a:r>
              <a:rPr lang="ru-RU" sz="1600" b="1" dirty="0">
                <a:solidFill>
                  <a:srgbClr val="00B050"/>
                </a:solidFill>
                <a:ea typeface="Open Sans" panose="020B0606030504020204" pitchFamily="34" charset="0"/>
              </a:rPr>
              <a:t>в области автоматизации </a:t>
            </a: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ЛПК</a:t>
            </a:r>
          </a:p>
          <a:p>
            <a:pPr marL="271780" algn="just">
              <a:lnSpc>
                <a:spcPct val="90000"/>
              </a:lnSpc>
            </a:pPr>
            <a:r>
              <a:rPr lang="ru-RU" sz="1600" dirty="0" smtClean="0">
                <a:ea typeface="Open Sans" panose="020B0606030504020204" pitchFamily="34" charset="0"/>
              </a:rPr>
              <a:t>Приоритетным </a:t>
            </a:r>
            <a:r>
              <a:rPr lang="ru-RU" sz="1600" dirty="0">
                <a:ea typeface="Open Sans" panose="020B0606030504020204" pitchFamily="34" charset="0"/>
              </a:rPr>
              <a:t>направлением деятельности компании является работа с предприятиями лесопромышленного комплекса, что позволяет специалистам компании </a:t>
            </a:r>
            <a:r>
              <a:rPr lang="ru-RU" sz="1600" b="1" dirty="0">
                <a:ea typeface="Open Sans" panose="020B0606030504020204" pitchFamily="34" charset="0"/>
              </a:rPr>
              <a:t>учитывать специфику данной отрасли</a:t>
            </a:r>
            <a:r>
              <a:rPr lang="ru-RU" sz="1600" dirty="0">
                <a:ea typeface="Open Sans" panose="020B0606030504020204" pitchFamily="34" charset="0"/>
              </a:rPr>
              <a:t> и использовать многолетний опыт работы с предприятиями ЛПК как в процессе автоматизации предприятий, так и в развитии ПП линейки </a:t>
            </a:r>
            <a:r>
              <a:rPr lang="ru-RU" sz="1600" b="1" dirty="0">
                <a:solidFill>
                  <a:srgbClr val="00B050"/>
                </a:solidFill>
                <a:ea typeface="Open Sans" panose="020B0606030504020204" pitchFamily="34" charset="0"/>
              </a:rPr>
              <a:t>«</a:t>
            </a:r>
            <a:r>
              <a:rPr lang="ru-RU" sz="1600" b="1" dirty="0" err="1">
                <a:solidFill>
                  <a:srgbClr val="00B050"/>
                </a:solidFill>
                <a:ea typeface="Open Sans" panose="020B0606030504020204" pitchFamily="34" charset="0"/>
              </a:rPr>
              <a:t>Леспром</a:t>
            </a: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»</a:t>
            </a:r>
            <a:endParaRPr lang="ru-RU" sz="1600" dirty="0">
              <a:solidFill>
                <a:srgbClr val="00B050"/>
              </a:solidFill>
              <a:ea typeface="Open Sans" panose="020B0606030504020204" pitchFamily="34" charset="0"/>
            </a:endParaRP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ru-RU" sz="1600" dirty="0" smtClean="0">
              <a:solidFill>
                <a:srgbClr val="F38000"/>
              </a:solidFill>
              <a:ea typeface="Open Sans" panose="020B0606030504020204" pitchFamily="34" charset="0"/>
            </a:endParaRP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Прозрачность </a:t>
            </a:r>
            <a:r>
              <a:rPr lang="ru-RU" sz="1600" b="1" dirty="0">
                <a:solidFill>
                  <a:srgbClr val="00B050"/>
                </a:solidFill>
                <a:ea typeface="Open Sans" panose="020B0606030504020204" pitchFamily="34" charset="0"/>
              </a:rPr>
              <a:t>и управляемость процессов автоматизации</a:t>
            </a:r>
          </a:p>
          <a:p>
            <a:pPr marL="271780" algn="just">
              <a:lnSpc>
                <a:spcPct val="90000"/>
              </a:lnSpc>
            </a:pPr>
            <a:r>
              <a:rPr lang="ru-RU" sz="1600" dirty="0">
                <a:ea typeface="Open Sans" panose="020B0606030504020204" pitchFamily="34" charset="0"/>
              </a:rPr>
              <a:t>Использование</a:t>
            </a:r>
            <a:r>
              <a:rPr lang="ru-RU" sz="1600" dirty="0" smtClean="0">
                <a:ea typeface="Open Sans" panose="020B0606030504020204" pitchFamily="34" charset="0"/>
              </a:rPr>
              <a:t> </a:t>
            </a:r>
            <a:r>
              <a:rPr lang="ru-RU" sz="1600" dirty="0">
                <a:ea typeface="Open Sans" panose="020B0606030504020204" pitchFamily="34" charset="0"/>
              </a:rPr>
              <a:t>технологии внедрения в совокупности с четким планированием управления проектом и регулярной отчетностью по статусу работ обеспечивает </a:t>
            </a:r>
            <a:r>
              <a:rPr lang="ru-RU" sz="1600" b="1" dirty="0">
                <a:ea typeface="Open Sans" panose="020B0606030504020204" pitchFamily="34" charset="0"/>
              </a:rPr>
              <a:t>максимальный уровень взаимопонимания </a:t>
            </a:r>
            <a:r>
              <a:rPr lang="ru-RU" sz="1600" dirty="0">
                <a:ea typeface="Open Sans" panose="020B0606030504020204" pitchFamily="34" charset="0"/>
              </a:rPr>
              <a:t>Заказчика и Исполнителя и позволяет </a:t>
            </a:r>
            <a:r>
              <a:rPr lang="ru-RU" sz="1600" b="1" dirty="0">
                <a:ea typeface="Open Sans" panose="020B0606030504020204" pitchFamily="34" charset="0"/>
              </a:rPr>
              <a:t>оперативно принимать решения по изменениям</a:t>
            </a:r>
            <a:r>
              <a:rPr lang="ru-RU" sz="1600" dirty="0">
                <a:ea typeface="Open Sans" panose="020B0606030504020204" pitchFamily="34" charset="0"/>
              </a:rPr>
              <a:t> приоритетов и состава решаемых </a:t>
            </a:r>
            <a:r>
              <a:rPr lang="ru-RU" sz="1600" dirty="0" smtClean="0">
                <a:ea typeface="Open Sans" panose="020B0606030504020204" pitchFamily="34" charset="0"/>
              </a:rPr>
              <a:t>задач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ru-RU" sz="1600" dirty="0">
              <a:ea typeface="Open Sans" panose="020B0606030504020204" pitchFamily="34" charset="0"/>
            </a:endParaRP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Методическая </a:t>
            </a:r>
            <a:r>
              <a:rPr lang="ru-RU" sz="1600" b="1" dirty="0">
                <a:solidFill>
                  <a:srgbClr val="00B050"/>
                </a:solidFill>
                <a:ea typeface="Open Sans" panose="020B0606030504020204" pitchFamily="34" charset="0"/>
              </a:rPr>
              <a:t>поддержка </a:t>
            </a:r>
          </a:p>
          <a:p>
            <a:pPr marL="271780" algn="just">
              <a:lnSpc>
                <a:spcPct val="90000"/>
              </a:lnSpc>
            </a:pPr>
            <a:r>
              <a:rPr lang="ru-RU" sz="1600" dirty="0" smtClean="0">
                <a:ea typeface="Open Sans" panose="020B0606030504020204" pitchFamily="34" charset="0"/>
              </a:rPr>
              <a:t>Наши </a:t>
            </a:r>
            <a:r>
              <a:rPr lang="ru-RU" sz="1600" dirty="0">
                <a:ea typeface="Open Sans" panose="020B0606030504020204" pitchFamily="34" charset="0"/>
              </a:rPr>
              <a:t>консультанты имеют богатый опыт в автоматизации предприятий ЛПК и других отраслей. При возникновении вопросов, связанных с постановкой учета и дальнейшем получении необходимой управленческой отчетности, можно рассчитывать на эффективное </a:t>
            </a:r>
            <a:r>
              <a:rPr lang="ru-RU" sz="1600" dirty="0" smtClean="0">
                <a:ea typeface="Open Sans" panose="020B0606030504020204" pitchFamily="34" charset="0"/>
              </a:rPr>
              <a:t>взаимодействие</a:t>
            </a:r>
            <a:endParaRPr lang="ru-RU" sz="1600" dirty="0">
              <a:ea typeface="Open Sans" panose="020B0606030504020204" pitchFamily="34" charset="0"/>
            </a:endParaRPr>
          </a:p>
          <a:p>
            <a:pPr marL="271780" algn="just">
              <a:lnSpc>
                <a:spcPct val="90000"/>
              </a:lnSpc>
            </a:pPr>
            <a:endParaRPr lang="ru-RU" sz="1600" dirty="0">
              <a:ea typeface="Open Sans" panose="020B0606030504020204" pitchFamily="34" charset="0"/>
            </a:endParaRP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B050"/>
                </a:solidFill>
                <a:ea typeface="Open Sans" panose="020B0606030504020204" pitchFamily="34" charset="0"/>
              </a:rPr>
              <a:t>Сертифицированные </a:t>
            </a:r>
            <a:r>
              <a:rPr lang="ru-RU" sz="1600" b="1" dirty="0">
                <a:solidFill>
                  <a:srgbClr val="00B050"/>
                </a:solidFill>
                <a:ea typeface="Open Sans" panose="020B0606030504020204" pitchFamily="34" charset="0"/>
              </a:rPr>
              <a:t>специалисты любого уровня</a:t>
            </a:r>
          </a:p>
          <a:p>
            <a:pPr marL="271780" algn="just">
              <a:lnSpc>
                <a:spcPct val="90000"/>
              </a:lnSpc>
            </a:pPr>
            <a:r>
              <a:rPr lang="ru-RU" sz="1600" dirty="0" smtClean="0">
                <a:ea typeface="Open Sans" panose="020B0606030504020204" pitchFamily="34" charset="0"/>
              </a:rPr>
              <a:t>Регулярная </a:t>
            </a:r>
            <a:r>
              <a:rPr lang="ru-RU" sz="1600" dirty="0">
                <a:ea typeface="Open Sans" panose="020B0606030504020204" pitchFamily="34" charset="0"/>
              </a:rPr>
              <a:t>работа по повышению квалификации, подтверждается </a:t>
            </a:r>
            <a:r>
              <a:rPr lang="ru-RU" sz="1600" dirty="0" smtClean="0">
                <a:ea typeface="Open Sans" panose="020B0606030504020204" pitchFamily="34" charset="0"/>
              </a:rPr>
              <a:t>сертификатами: </a:t>
            </a:r>
            <a:r>
              <a:rPr lang="ru-RU" sz="1600" dirty="0">
                <a:ea typeface="Open Sans" panose="020B0606030504020204" pitchFamily="34" charset="0"/>
              </a:rPr>
              <a:t>1С:Профессионал, 1С:Специалист, </a:t>
            </a:r>
            <a:r>
              <a:rPr lang="ru-RU" sz="1600" dirty="0" smtClean="0">
                <a:ea typeface="Open Sans" panose="020B0606030504020204" pitchFamily="34" charset="0"/>
              </a:rPr>
              <a:t>1С:Руководитель корпоративных проектов</a:t>
            </a:r>
            <a:endParaRPr lang="ru-RU" sz="1600" dirty="0">
              <a:ea typeface="Open Sans" panose="020B0606030504020204" pitchFamily="34" charset="0"/>
            </a:endParaRPr>
          </a:p>
          <a:p>
            <a:pPr algn="just">
              <a:lnSpc>
                <a:spcPct val="90000"/>
              </a:lnSpc>
            </a:pPr>
            <a:endParaRPr lang="ru-RU" sz="1200" dirty="0"/>
          </a:p>
          <a:p>
            <a:pPr algn="just">
              <a:lnSpc>
                <a:spcPct val="90000"/>
              </a:lnSpc>
            </a:pPr>
            <a:endParaRPr lang="ru-RU" sz="1200" dirty="0" smtClean="0"/>
          </a:p>
          <a:p>
            <a:pPr algn="just">
              <a:lnSpc>
                <a:spcPct val="90000"/>
              </a:lnSpc>
            </a:pPr>
            <a:endParaRPr lang="en-US" sz="1200" dirty="0">
              <a:solidFill>
                <a:srgbClr val="F38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66192" y="2332"/>
            <a:ext cx="10515600" cy="68761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Преимущества работы с  нами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515600" cy="687611"/>
          </a:xfrm>
        </p:spPr>
        <p:txBody>
          <a:bodyPr>
            <a:normAutofit/>
          </a:bodyPr>
          <a:lstStyle/>
          <a:p>
            <a:r>
              <a:rPr lang="ru-RU" dirty="0" smtClean="0">
                <a:ea typeface="Open Sans"/>
              </a:rPr>
              <a:t>Лесозавод </a:t>
            </a:r>
            <a:r>
              <a:rPr lang="ru-RU" dirty="0">
                <a:ea typeface="Open Sans"/>
              </a:rPr>
              <a:t>Стандарт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3392" y="1052736"/>
            <a:ext cx="103691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600" b="1" dirty="0" smtClean="0"/>
              <a:t>«Лесозавод </a:t>
            </a:r>
            <a:r>
              <a:rPr lang="ru-RU" sz="1600" b="1" dirty="0"/>
              <a:t>Стандарт</a:t>
            </a:r>
            <a:r>
              <a:rPr lang="ru-RU" sz="1600" b="1" dirty="0" smtClean="0"/>
              <a:t>»</a:t>
            </a:r>
            <a:r>
              <a:rPr lang="ru-RU" sz="1600" dirty="0" smtClean="0"/>
              <a:t> </a:t>
            </a:r>
            <a:r>
              <a:rPr lang="ru-RU" sz="1600" dirty="0"/>
              <a:t>является простым, доступным и удобным инструментом для ведения оперативного учета процессов закупки, производства и реализации лесоматериалов (пиловочник, пиломатериалы) в рамках деятельности предприятия.</a:t>
            </a:r>
          </a:p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600" b="1" dirty="0">
                <a:solidFill>
                  <a:srgbClr val="00B050"/>
                </a:solidFill>
              </a:rPr>
              <a:t>Предназначен для: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Лесопильных </a:t>
            </a:r>
            <a:r>
              <a:rPr lang="ru-RU" sz="1600" dirty="0" smtClean="0"/>
              <a:t>предприятий</a:t>
            </a:r>
            <a:endParaRPr lang="ru-RU" sz="1600" dirty="0"/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Деревообрабатывающих </a:t>
            </a:r>
            <a:r>
              <a:rPr lang="ru-RU" sz="1600" dirty="0" smtClean="0"/>
              <a:t>предприятий</a:t>
            </a:r>
            <a:endParaRPr lang="ru-RU" sz="1600" dirty="0"/>
          </a:p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600" b="1" dirty="0">
                <a:solidFill>
                  <a:srgbClr val="00B050"/>
                </a:solidFill>
              </a:rPr>
              <a:t>Преимущества использования: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Простота </a:t>
            </a:r>
            <a:r>
              <a:rPr lang="ru-RU" sz="1600" dirty="0" smtClean="0"/>
              <a:t>использования</a:t>
            </a:r>
            <a:endParaRPr lang="ru-RU" sz="1600" dirty="0"/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Не требователен к техническим характеристикам </a:t>
            </a:r>
            <a:r>
              <a:rPr lang="ru-RU" sz="1600" dirty="0" smtClean="0"/>
              <a:t>компьютера</a:t>
            </a:r>
            <a:endParaRPr lang="ru-RU" sz="1600" dirty="0"/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Вы сможете контролировать результаты деятельности предприятия в режиме </a:t>
            </a:r>
            <a:r>
              <a:rPr lang="en-US" sz="1600" dirty="0"/>
              <a:t>on</a:t>
            </a:r>
            <a:r>
              <a:rPr lang="ru-RU" sz="1600" dirty="0"/>
              <a:t>-</a:t>
            </a:r>
            <a:r>
              <a:rPr lang="en-US" sz="1600" dirty="0"/>
              <a:t>line</a:t>
            </a:r>
            <a:r>
              <a:rPr lang="ru-RU" sz="1600" dirty="0"/>
              <a:t> в любой точке земного шара через </a:t>
            </a:r>
            <a:r>
              <a:rPr lang="en-US" sz="1600" dirty="0" smtClean="0"/>
              <a:t>Internet</a:t>
            </a:r>
            <a:endParaRPr lang="ru-RU" sz="1600" dirty="0"/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Сравнительно недорогой программный продукт с возможностью доработки его под Ваши </a:t>
            </a:r>
            <a:r>
              <a:rPr lang="ru-RU" sz="1600" dirty="0" smtClean="0"/>
              <a:t>требования</a:t>
            </a:r>
            <a:endParaRPr lang="ru-RU" sz="1600" b="1" dirty="0"/>
          </a:p>
          <a:p>
            <a:pPr mar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600" b="1" dirty="0"/>
              <a:t>Более подробную информацию о ПП </a:t>
            </a:r>
            <a:r>
              <a:rPr lang="ru-RU" sz="1600" b="1" dirty="0" smtClean="0"/>
              <a:t>«Лесозавод </a:t>
            </a:r>
            <a:r>
              <a:rPr lang="ru-RU" sz="1600" b="1" dirty="0"/>
              <a:t>Стандарт» смотрите на нашем сайте </a:t>
            </a:r>
            <a:r>
              <a:rPr lang="en-US" sz="1600" b="1" dirty="0">
                <a:solidFill>
                  <a:srgbClr val="00B050"/>
                </a:solidFill>
              </a:rPr>
              <a:t>https://lesprom.neosystems.ru</a:t>
            </a:r>
            <a:r>
              <a:rPr lang="ru-RU" sz="1600" b="1" dirty="0">
                <a:solidFill>
                  <a:srgbClr val="00B050"/>
                </a:solidFill>
              </a:rPr>
              <a:t>. </a:t>
            </a:r>
            <a:endParaRPr lang="ru-RU" sz="1600" dirty="0">
              <a:solidFill>
                <a:srgbClr val="00B050"/>
              </a:solidFill>
            </a:endParaRPr>
          </a:p>
        </p:txBody>
      </p:sp>
      <p:pic>
        <p:nvPicPr>
          <p:cNvPr id="5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-896" r="74800" b="22270"/>
          <a:stretch>
            <a:fillRect/>
          </a:stretch>
        </p:blipFill>
        <p:spPr bwMode="auto">
          <a:xfrm>
            <a:off x="10868414" y="2060848"/>
            <a:ext cx="1323584" cy="479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88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</TotalTime>
  <Words>1246</Words>
  <Application>Microsoft Office PowerPoint</Application>
  <PresentationFormat>Широкоэкранный</PresentationFormat>
  <Paragraphs>252</Paragraphs>
  <Slides>38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Calibri</vt:lpstr>
      <vt:lpstr>Monotype Sorts</vt:lpstr>
      <vt:lpstr>Open Sans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Типовые и тиражные решения</vt:lpstr>
      <vt:lpstr>Преимущества работы с  нами</vt:lpstr>
      <vt:lpstr>Лесозавод Стандарт</vt:lpstr>
      <vt:lpstr>Возможности «Лесозавод Стандарт»</vt:lpstr>
      <vt:lpstr>Варианты поступления</vt:lpstr>
      <vt:lpstr>Учет закупок сырья</vt:lpstr>
      <vt:lpstr>Учет закупок сырья</vt:lpstr>
      <vt:lpstr>Учет закупок сырья</vt:lpstr>
      <vt:lpstr>Анализ остатков сырья и продукции</vt:lpstr>
      <vt:lpstr>Анализ закупок сырья</vt:lpstr>
      <vt:lpstr>Настройки отчетов</vt:lpstr>
      <vt:lpstr>Настройки отчетов</vt:lpstr>
      <vt:lpstr>Настройки отчетов</vt:lpstr>
      <vt:lpstr>Учет производственных операций</vt:lpstr>
      <vt:lpstr>Учет окорки</vt:lpstr>
      <vt:lpstr>Учет подачи в пиление</vt:lpstr>
      <vt:lpstr>Выход доски</vt:lpstr>
      <vt:lpstr>Учет сушки доски</vt:lpstr>
      <vt:lpstr>Анализ выпуска</vt:lpstr>
      <vt:lpstr>Анализ выпуска</vt:lpstr>
      <vt:lpstr>Подготовка отгрузки продукции</vt:lpstr>
      <vt:lpstr>Отгрузка и реализация продукции</vt:lpstr>
      <vt:lpstr>Учет цен на продукцию</vt:lpstr>
      <vt:lpstr>Дополнительные возможности</vt:lpstr>
      <vt:lpstr>Начисления сотрудникам</vt:lpstr>
      <vt:lpstr>Начисления сотрудникам</vt:lpstr>
      <vt:lpstr>Начисления сотрудникам</vt:lpstr>
      <vt:lpstr>Технические условия использования</vt:lpstr>
      <vt:lpstr>Аренда программного продукта</vt:lpstr>
      <vt:lpstr>Варианты запуска программного продукта</vt:lpstr>
      <vt:lpstr>Ценность программного продукта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vaYs</dc:creator>
  <cp:lastModifiedBy>Анита Терентьева</cp:lastModifiedBy>
  <cp:revision>338</cp:revision>
  <dcterms:created xsi:type="dcterms:W3CDTF">2011-01-22T10:22:00Z</dcterms:created>
  <dcterms:modified xsi:type="dcterms:W3CDTF">2026-03-12T14:00:49Z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1049-12.2.0.18283</vt:lpwstr>
  </property>
  <property fmtid="{D5CDD505-2E9C-101B-9397-08002B2CF9AE}" pid="3" name="ICV">
    <vt:lpwstr>B788AE7E48C24070BC88C46B91EE95BD_12</vt:lpwstr>
  </property>
</Properties>
</file>